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  <p:sldMasterId id="2147483667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75" r:id="rId15"/>
    <p:sldId id="272" r:id="rId16"/>
    <p:sldId id="273" r:id="rId17"/>
    <p:sldId id="270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C6AB72-A319-4E74-A069-875E8908A61A}">
  <a:tblStyle styleId="{ABC6AB72-A319-4E74-A069-875E8908A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Shape 7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37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3455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997612" y="1800665"/>
            <a:ext cx="828587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 Recognition with Python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10</a:t>
            </a: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363372" y="4318782"/>
            <a:ext cx="82858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Kritika Sinha, Akshay Gupta, Harshavardhan Reddy PBS, Yuntian Ma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5437C-FCE8-4430-9D0B-E2BA6AFF6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sz="2400" b="1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198" y="1792348"/>
            <a:ext cx="1064572" cy="88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r="9675" b="66514"/>
          <a:stretch/>
        </p:blipFill>
        <p:spPr>
          <a:xfrm>
            <a:off x="969818" y="2819242"/>
            <a:ext cx="2316863" cy="17156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1573984" y="1484468"/>
            <a:ext cx="10645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28 X 28 Pixel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Shape 351"/>
          <p:cNvGrpSpPr/>
          <p:nvPr/>
        </p:nvGrpSpPr>
        <p:grpSpPr>
          <a:xfrm>
            <a:off x="3941387" y="1980036"/>
            <a:ext cx="3960553" cy="277150"/>
            <a:chOff x="4027055" y="1990238"/>
            <a:chExt cx="4943372" cy="485107"/>
          </a:xfrm>
        </p:grpSpPr>
        <p:sp>
          <p:nvSpPr>
            <p:cNvPr id="352" name="Shape 352"/>
            <p:cNvSpPr/>
            <p:nvPr/>
          </p:nvSpPr>
          <p:spPr>
            <a:xfrm>
              <a:off x="4027055" y="2047876"/>
              <a:ext cx="424872" cy="4274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447311" y="2047876"/>
              <a:ext cx="424872" cy="42746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872183" y="2047875"/>
              <a:ext cx="424872" cy="427469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292439" y="2047875"/>
              <a:ext cx="424872" cy="427469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5717311" y="2047875"/>
              <a:ext cx="424872" cy="427469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6142182" y="2047873"/>
              <a:ext cx="424872" cy="42746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6561187" y="2047873"/>
              <a:ext cx="424872" cy="427468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6919557" y="1990238"/>
              <a:ext cx="899160" cy="4579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………</a:t>
              </a: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7700427" y="2047875"/>
              <a:ext cx="424872" cy="427469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120683" y="2047875"/>
              <a:ext cx="424872" cy="427469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545555" y="2047875"/>
              <a:ext cx="424872" cy="427469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Shape 363"/>
          <p:cNvSpPr/>
          <p:nvPr/>
        </p:nvSpPr>
        <p:spPr>
          <a:xfrm>
            <a:off x="2638556" y="2072658"/>
            <a:ext cx="1288708" cy="289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 rot="5400000">
            <a:off x="5681646" y="-255790"/>
            <a:ext cx="480034" cy="3960554"/>
          </a:xfrm>
          <a:prstGeom prst="moon">
            <a:avLst>
              <a:gd name="adj" fmla="val 8655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5453391" y="1195386"/>
            <a:ext cx="10645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784 Pixel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2617813" y="2072658"/>
            <a:ext cx="13565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Reshape Function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955193" y="3654525"/>
            <a:ext cx="340401" cy="369131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 rot="-5400000">
            <a:off x="5737097" y="2890935"/>
            <a:ext cx="369131" cy="2824904"/>
          </a:xfrm>
          <a:prstGeom prst="moon">
            <a:avLst>
              <a:gd name="adj" fmla="val 8655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5345250" y="4493255"/>
            <a:ext cx="10645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 Neurons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" name="Shape 370"/>
          <p:cNvGrpSpPr/>
          <p:nvPr/>
        </p:nvGrpSpPr>
        <p:grpSpPr>
          <a:xfrm>
            <a:off x="4111587" y="2257184"/>
            <a:ext cx="3620152" cy="1766927"/>
            <a:chOff x="4111587" y="2257184"/>
            <a:chExt cx="3620152" cy="1766927"/>
          </a:xfrm>
        </p:grpSpPr>
        <p:sp>
          <p:nvSpPr>
            <p:cNvPr id="371" name="Shape 371"/>
            <p:cNvSpPr/>
            <p:nvPr/>
          </p:nvSpPr>
          <p:spPr>
            <a:xfrm>
              <a:off x="4430539" y="3654980"/>
              <a:ext cx="340401" cy="36913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Shape 372"/>
            <p:cNvGrpSpPr/>
            <p:nvPr/>
          </p:nvGrpSpPr>
          <p:grpSpPr>
            <a:xfrm>
              <a:off x="4111587" y="2257184"/>
              <a:ext cx="3620152" cy="1397601"/>
              <a:chOff x="4023324" y="2257186"/>
              <a:chExt cx="3754681" cy="1428302"/>
            </a:xfrm>
          </p:grpSpPr>
          <p:cxnSp>
            <p:nvCxnSpPr>
              <p:cNvPr id="373" name="Shape 373"/>
              <p:cNvCxnSpPr>
                <a:stCxn id="352" idx="2"/>
                <a:endCxn id="371" idx="0"/>
              </p:cNvCxnSpPr>
              <p:nvPr/>
            </p:nvCxnSpPr>
            <p:spPr>
              <a:xfrm>
                <a:off x="4023324" y="2257188"/>
                <a:ext cx="5076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4" name="Shape 374"/>
              <p:cNvCxnSpPr>
                <a:stCxn id="353" idx="2"/>
                <a:endCxn id="371" idx="0"/>
              </p:cNvCxnSpPr>
              <p:nvPr/>
            </p:nvCxnSpPr>
            <p:spPr>
              <a:xfrm>
                <a:off x="4372539" y="2257188"/>
                <a:ext cx="1581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5" name="Shape 375"/>
              <p:cNvCxnSpPr>
                <a:stCxn id="354" idx="2"/>
                <a:endCxn id="371" idx="0"/>
              </p:cNvCxnSpPr>
              <p:nvPr/>
            </p:nvCxnSpPr>
            <p:spPr>
              <a:xfrm flipH="1">
                <a:off x="4530590" y="2257187"/>
                <a:ext cx="1950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6" name="Shape 376"/>
              <p:cNvCxnSpPr>
                <a:stCxn id="355" idx="2"/>
                <a:endCxn id="371" idx="0"/>
              </p:cNvCxnSpPr>
              <p:nvPr/>
            </p:nvCxnSpPr>
            <p:spPr>
              <a:xfrm flipH="1">
                <a:off x="4530605" y="2257187"/>
                <a:ext cx="5442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7" name="Shape 377"/>
              <p:cNvCxnSpPr>
                <a:stCxn id="356" idx="2"/>
                <a:endCxn id="371" idx="0"/>
              </p:cNvCxnSpPr>
              <p:nvPr/>
            </p:nvCxnSpPr>
            <p:spPr>
              <a:xfrm flipH="1">
                <a:off x="4530555" y="2257187"/>
                <a:ext cx="8973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8" name="Shape 378"/>
              <p:cNvCxnSpPr>
                <a:stCxn id="357" idx="2"/>
                <a:endCxn id="371" idx="0"/>
              </p:cNvCxnSpPr>
              <p:nvPr/>
            </p:nvCxnSpPr>
            <p:spPr>
              <a:xfrm flipH="1">
                <a:off x="4530805" y="2257186"/>
                <a:ext cx="12501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Shape 379"/>
              <p:cNvCxnSpPr>
                <a:stCxn id="358" idx="2"/>
                <a:endCxn id="371" idx="0"/>
              </p:cNvCxnSpPr>
              <p:nvPr/>
            </p:nvCxnSpPr>
            <p:spPr>
              <a:xfrm flipH="1">
                <a:off x="4530680" y="2257186"/>
                <a:ext cx="15984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Shape 380"/>
              <p:cNvCxnSpPr>
                <a:stCxn id="360" idx="2"/>
                <a:endCxn id="371" idx="0"/>
              </p:cNvCxnSpPr>
              <p:nvPr/>
            </p:nvCxnSpPr>
            <p:spPr>
              <a:xfrm flipH="1">
                <a:off x="4530540" y="2257187"/>
                <a:ext cx="25452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Shape 381"/>
              <p:cNvCxnSpPr>
                <a:stCxn id="361" idx="2"/>
                <a:endCxn id="371" idx="0"/>
              </p:cNvCxnSpPr>
              <p:nvPr/>
            </p:nvCxnSpPr>
            <p:spPr>
              <a:xfrm flipH="1">
                <a:off x="4530555" y="2257187"/>
                <a:ext cx="28944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Shape 382"/>
              <p:cNvCxnSpPr>
                <a:stCxn id="362" idx="2"/>
                <a:endCxn id="371" idx="0"/>
              </p:cNvCxnSpPr>
              <p:nvPr/>
            </p:nvCxnSpPr>
            <p:spPr>
              <a:xfrm flipH="1">
                <a:off x="4530505" y="2257187"/>
                <a:ext cx="3247500" cy="142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83" name="Shape 383"/>
          <p:cNvGrpSpPr/>
          <p:nvPr/>
        </p:nvGrpSpPr>
        <p:grpSpPr>
          <a:xfrm>
            <a:off x="4111587" y="2257184"/>
            <a:ext cx="3620152" cy="1397308"/>
            <a:chOff x="3653193" y="2259599"/>
            <a:chExt cx="3754681" cy="1428002"/>
          </a:xfrm>
        </p:grpSpPr>
        <p:cxnSp>
          <p:nvCxnSpPr>
            <p:cNvPr id="384" name="Shape 384"/>
            <p:cNvCxnSpPr>
              <a:stCxn id="352" idx="2"/>
              <a:endCxn id="367" idx="0"/>
            </p:cNvCxnSpPr>
            <p:nvPr/>
          </p:nvCxnSpPr>
          <p:spPr>
            <a:xfrm>
              <a:off x="3653193" y="2259601"/>
              <a:ext cx="10515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Shape 385"/>
            <p:cNvCxnSpPr>
              <a:stCxn id="353" idx="2"/>
              <a:endCxn id="367" idx="0"/>
            </p:cNvCxnSpPr>
            <p:nvPr/>
          </p:nvCxnSpPr>
          <p:spPr>
            <a:xfrm>
              <a:off x="4002408" y="2259601"/>
              <a:ext cx="7023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Shape 386"/>
            <p:cNvCxnSpPr>
              <a:stCxn id="354" idx="2"/>
              <a:endCxn id="367" idx="0"/>
            </p:cNvCxnSpPr>
            <p:nvPr/>
          </p:nvCxnSpPr>
          <p:spPr>
            <a:xfrm>
              <a:off x="4355459" y="2259601"/>
              <a:ext cx="3492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Shape 387"/>
            <p:cNvCxnSpPr>
              <a:stCxn id="355" idx="2"/>
              <a:endCxn id="367" idx="0"/>
            </p:cNvCxnSpPr>
            <p:nvPr/>
          </p:nvCxnSpPr>
          <p:spPr>
            <a:xfrm>
              <a:off x="4704674" y="2259601"/>
              <a:ext cx="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Shape 388"/>
            <p:cNvCxnSpPr>
              <a:stCxn id="356" idx="2"/>
              <a:endCxn id="367" idx="0"/>
            </p:cNvCxnSpPr>
            <p:nvPr/>
          </p:nvCxnSpPr>
          <p:spPr>
            <a:xfrm flipH="1">
              <a:off x="4704624" y="2259601"/>
              <a:ext cx="3531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Shape 389"/>
            <p:cNvCxnSpPr>
              <a:stCxn id="357" idx="2"/>
              <a:endCxn id="367" idx="0"/>
            </p:cNvCxnSpPr>
            <p:nvPr/>
          </p:nvCxnSpPr>
          <p:spPr>
            <a:xfrm flipH="1">
              <a:off x="4704874" y="2259599"/>
              <a:ext cx="7059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Shape 390"/>
            <p:cNvCxnSpPr>
              <a:stCxn id="358" idx="2"/>
              <a:endCxn id="367" idx="0"/>
            </p:cNvCxnSpPr>
            <p:nvPr/>
          </p:nvCxnSpPr>
          <p:spPr>
            <a:xfrm flipH="1">
              <a:off x="4704749" y="2259599"/>
              <a:ext cx="10542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Shape 391"/>
            <p:cNvCxnSpPr>
              <a:stCxn id="360" idx="2"/>
              <a:endCxn id="367" idx="0"/>
            </p:cNvCxnSpPr>
            <p:nvPr/>
          </p:nvCxnSpPr>
          <p:spPr>
            <a:xfrm flipH="1">
              <a:off x="4704609" y="2259601"/>
              <a:ext cx="20010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Shape 392"/>
            <p:cNvCxnSpPr>
              <a:stCxn id="361" idx="2"/>
              <a:endCxn id="367" idx="0"/>
            </p:cNvCxnSpPr>
            <p:nvPr/>
          </p:nvCxnSpPr>
          <p:spPr>
            <a:xfrm flipH="1">
              <a:off x="4704624" y="2259601"/>
              <a:ext cx="23502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Shape 393"/>
            <p:cNvCxnSpPr>
              <a:stCxn id="362" idx="2"/>
              <a:endCxn id="367" idx="0"/>
            </p:cNvCxnSpPr>
            <p:nvPr/>
          </p:nvCxnSpPr>
          <p:spPr>
            <a:xfrm flipH="1">
              <a:off x="4704574" y="2259601"/>
              <a:ext cx="27033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4" name="Shape 394"/>
          <p:cNvSpPr/>
          <p:nvPr/>
        </p:nvSpPr>
        <p:spPr>
          <a:xfrm>
            <a:off x="5527132" y="3654525"/>
            <a:ext cx="340401" cy="369131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Shape 395"/>
          <p:cNvGrpSpPr/>
          <p:nvPr/>
        </p:nvGrpSpPr>
        <p:grpSpPr>
          <a:xfrm>
            <a:off x="4111587" y="2257184"/>
            <a:ext cx="3620152" cy="1397308"/>
            <a:chOff x="3493335" y="2009852"/>
            <a:chExt cx="3754681" cy="1428002"/>
          </a:xfrm>
        </p:grpSpPr>
        <p:cxnSp>
          <p:nvCxnSpPr>
            <p:cNvPr id="396" name="Shape 396"/>
            <p:cNvCxnSpPr>
              <a:stCxn id="352" idx="2"/>
              <a:endCxn id="394" idx="0"/>
            </p:cNvCxnSpPr>
            <p:nvPr/>
          </p:nvCxnSpPr>
          <p:spPr>
            <a:xfrm>
              <a:off x="3493335" y="2009854"/>
              <a:ext cx="16446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Shape 397"/>
            <p:cNvCxnSpPr>
              <a:stCxn id="353" idx="2"/>
              <a:endCxn id="394" idx="0"/>
            </p:cNvCxnSpPr>
            <p:nvPr/>
          </p:nvCxnSpPr>
          <p:spPr>
            <a:xfrm>
              <a:off x="3842550" y="2009854"/>
              <a:ext cx="12954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Shape 398"/>
            <p:cNvCxnSpPr>
              <a:stCxn id="354" idx="2"/>
              <a:endCxn id="394" idx="0"/>
            </p:cNvCxnSpPr>
            <p:nvPr/>
          </p:nvCxnSpPr>
          <p:spPr>
            <a:xfrm>
              <a:off x="4195601" y="2009854"/>
              <a:ext cx="9426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Shape 399"/>
            <p:cNvCxnSpPr>
              <a:stCxn id="355" idx="2"/>
              <a:endCxn id="394" idx="0"/>
            </p:cNvCxnSpPr>
            <p:nvPr/>
          </p:nvCxnSpPr>
          <p:spPr>
            <a:xfrm>
              <a:off x="4544816" y="2009854"/>
              <a:ext cx="5931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Shape 400"/>
            <p:cNvCxnSpPr>
              <a:stCxn id="356" idx="2"/>
              <a:endCxn id="394" idx="0"/>
            </p:cNvCxnSpPr>
            <p:nvPr/>
          </p:nvCxnSpPr>
          <p:spPr>
            <a:xfrm>
              <a:off x="4897866" y="2009854"/>
              <a:ext cx="2403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" name="Shape 401"/>
            <p:cNvCxnSpPr>
              <a:stCxn id="357" idx="2"/>
              <a:endCxn id="394" idx="0"/>
            </p:cNvCxnSpPr>
            <p:nvPr/>
          </p:nvCxnSpPr>
          <p:spPr>
            <a:xfrm flipH="1">
              <a:off x="5138116" y="2009852"/>
              <a:ext cx="1128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" name="Shape 402"/>
            <p:cNvCxnSpPr>
              <a:stCxn id="358" idx="2"/>
              <a:endCxn id="394" idx="0"/>
            </p:cNvCxnSpPr>
            <p:nvPr/>
          </p:nvCxnSpPr>
          <p:spPr>
            <a:xfrm flipH="1">
              <a:off x="5137991" y="2009852"/>
              <a:ext cx="4611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" name="Shape 403"/>
            <p:cNvCxnSpPr>
              <a:stCxn id="360" idx="2"/>
              <a:endCxn id="394" idx="0"/>
            </p:cNvCxnSpPr>
            <p:nvPr/>
          </p:nvCxnSpPr>
          <p:spPr>
            <a:xfrm flipH="1">
              <a:off x="5138151" y="2009854"/>
              <a:ext cx="14076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" name="Shape 404"/>
            <p:cNvCxnSpPr>
              <a:stCxn id="361" idx="2"/>
              <a:endCxn id="394" idx="0"/>
            </p:cNvCxnSpPr>
            <p:nvPr/>
          </p:nvCxnSpPr>
          <p:spPr>
            <a:xfrm flipH="1">
              <a:off x="5137866" y="2009854"/>
              <a:ext cx="17571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" name="Shape 405"/>
            <p:cNvCxnSpPr>
              <a:stCxn id="362" idx="2"/>
              <a:endCxn id="394" idx="0"/>
            </p:cNvCxnSpPr>
            <p:nvPr/>
          </p:nvCxnSpPr>
          <p:spPr>
            <a:xfrm flipH="1">
              <a:off x="5138116" y="2009854"/>
              <a:ext cx="2109900" cy="14280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6" name="Shape 406"/>
          <p:cNvSpPr/>
          <p:nvPr/>
        </p:nvSpPr>
        <p:spPr>
          <a:xfrm>
            <a:off x="7224164" y="3649223"/>
            <a:ext cx="340401" cy="369131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Shape 407"/>
          <p:cNvGrpSpPr/>
          <p:nvPr/>
        </p:nvGrpSpPr>
        <p:grpSpPr>
          <a:xfrm>
            <a:off x="4111587" y="2254559"/>
            <a:ext cx="3620152" cy="1394664"/>
            <a:chOff x="3335271" y="1851421"/>
            <a:chExt cx="3754681" cy="1425300"/>
          </a:xfrm>
        </p:grpSpPr>
        <p:cxnSp>
          <p:nvCxnSpPr>
            <p:cNvPr id="408" name="Shape 408"/>
            <p:cNvCxnSpPr>
              <a:stCxn id="352" idx="2"/>
              <a:endCxn id="406" idx="0"/>
            </p:cNvCxnSpPr>
            <p:nvPr/>
          </p:nvCxnSpPr>
          <p:spPr>
            <a:xfrm>
              <a:off x="3335271" y="1854106"/>
              <a:ext cx="34050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9" name="Shape 409"/>
            <p:cNvCxnSpPr>
              <a:endCxn id="406" idx="0"/>
            </p:cNvCxnSpPr>
            <p:nvPr/>
          </p:nvCxnSpPr>
          <p:spPr>
            <a:xfrm>
              <a:off x="3680940" y="1851421"/>
              <a:ext cx="3059100" cy="14253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0" name="Shape 410"/>
            <p:cNvCxnSpPr>
              <a:stCxn id="354" idx="2"/>
              <a:endCxn id="406" idx="0"/>
            </p:cNvCxnSpPr>
            <p:nvPr/>
          </p:nvCxnSpPr>
          <p:spPr>
            <a:xfrm>
              <a:off x="4037537" y="1854105"/>
              <a:ext cx="27027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Shape 411"/>
            <p:cNvCxnSpPr>
              <a:stCxn id="355" idx="2"/>
              <a:endCxn id="406" idx="0"/>
            </p:cNvCxnSpPr>
            <p:nvPr/>
          </p:nvCxnSpPr>
          <p:spPr>
            <a:xfrm>
              <a:off x="4386752" y="1854105"/>
              <a:ext cx="23532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Shape 412"/>
            <p:cNvCxnSpPr>
              <a:stCxn id="356" idx="2"/>
              <a:endCxn id="406" idx="0"/>
            </p:cNvCxnSpPr>
            <p:nvPr/>
          </p:nvCxnSpPr>
          <p:spPr>
            <a:xfrm>
              <a:off x="4739802" y="1854105"/>
              <a:ext cx="20004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Shape 413"/>
            <p:cNvCxnSpPr>
              <a:stCxn id="357" idx="2"/>
              <a:endCxn id="406" idx="0"/>
            </p:cNvCxnSpPr>
            <p:nvPr/>
          </p:nvCxnSpPr>
          <p:spPr>
            <a:xfrm>
              <a:off x="5092852" y="1854103"/>
              <a:ext cx="16473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4" name="Shape 414"/>
            <p:cNvCxnSpPr>
              <a:stCxn id="358" idx="2"/>
              <a:endCxn id="406" idx="0"/>
            </p:cNvCxnSpPr>
            <p:nvPr/>
          </p:nvCxnSpPr>
          <p:spPr>
            <a:xfrm>
              <a:off x="5441027" y="1854103"/>
              <a:ext cx="12990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5" name="Shape 415"/>
            <p:cNvCxnSpPr>
              <a:stCxn id="360" idx="2"/>
              <a:endCxn id="406" idx="0"/>
            </p:cNvCxnSpPr>
            <p:nvPr/>
          </p:nvCxnSpPr>
          <p:spPr>
            <a:xfrm>
              <a:off x="6387687" y="1854105"/>
              <a:ext cx="3522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Shape 416"/>
            <p:cNvCxnSpPr>
              <a:stCxn id="361" idx="2"/>
              <a:endCxn id="406" idx="0"/>
            </p:cNvCxnSpPr>
            <p:nvPr/>
          </p:nvCxnSpPr>
          <p:spPr>
            <a:xfrm>
              <a:off x="6736902" y="1854105"/>
              <a:ext cx="30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7" name="Shape 417"/>
            <p:cNvCxnSpPr>
              <a:stCxn id="362" idx="2"/>
              <a:endCxn id="406" idx="0"/>
            </p:cNvCxnSpPr>
            <p:nvPr/>
          </p:nvCxnSpPr>
          <p:spPr>
            <a:xfrm flipH="1">
              <a:off x="6739852" y="1854105"/>
              <a:ext cx="350100" cy="1422600"/>
            </a:xfrm>
            <a:prstGeom prst="straightConnector1">
              <a:avLst/>
            </a:prstGeom>
            <a:noFill/>
            <a:ln w="952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8" name="Shape 418"/>
          <p:cNvSpPr/>
          <p:nvPr/>
        </p:nvSpPr>
        <p:spPr>
          <a:xfrm>
            <a:off x="7665699" y="1393749"/>
            <a:ext cx="1215628" cy="4252613"/>
          </a:xfrm>
          <a:prstGeom prst="leftBrace">
            <a:avLst>
              <a:gd name="adj1" fmla="val 8333"/>
              <a:gd name="adj2" fmla="val 53133"/>
            </a:avLst>
          </a:prstGeom>
          <a:noFill/>
          <a:ln w="25400" cap="flat" cmpd="sng">
            <a:solidFill>
              <a:srgbClr val="E7E6E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8814682" y="1306513"/>
            <a:ext cx="1706231" cy="1711801"/>
          </a:xfrm>
          <a:prstGeom prst="ellipse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8714152" y="3549642"/>
            <a:ext cx="20344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8997509" y="1426327"/>
            <a:ext cx="136394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In neurons we have weighted sum of all the inputs and then we add biases then feed this to an activation function</a:t>
            </a:r>
            <a:endParaRPr sz="1200" b="0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 rot="5400000">
            <a:off x="9553305" y="2211505"/>
            <a:ext cx="369334" cy="2566054"/>
          </a:xfrm>
          <a:prstGeom prst="moon">
            <a:avLst>
              <a:gd name="adj" fmla="val 8655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 rot="-5400000">
            <a:off x="9540960" y="2651127"/>
            <a:ext cx="369334" cy="2566054"/>
          </a:xfrm>
          <a:prstGeom prst="moon">
            <a:avLst>
              <a:gd name="adj" fmla="val 8655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 rot="5400000">
            <a:off x="9559221" y="3067333"/>
            <a:ext cx="252114" cy="21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 rot="5400000">
            <a:off x="9559221" y="4175386"/>
            <a:ext cx="252114" cy="21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802400" y="4409363"/>
            <a:ext cx="1857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Normalize output of all 10 neurons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1127760" y="4998720"/>
            <a:ext cx="6774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weights and biases are correct then we will get a significant output corresponding to one neuron and that would be classified as the digit corresponding to that neuron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 rot="5400000">
            <a:off x="9559932" y="5073831"/>
            <a:ext cx="252114" cy="21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8802400" y="5307808"/>
            <a:ext cx="18579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1034B-0A5A-4072-A7F9-0B487A3E8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864524" y="873851"/>
            <a:ext cx="10357658" cy="5220393"/>
          </a:xfrm>
          <a:prstGeom prst="rect">
            <a:avLst/>
          </a:prstGeom>
          <a:solidFill>
            <a:srgbClr val="32495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Neural Network Cont..</a:t>
            </a:r>
            <a:endParaRPr sz="2400" b="1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2759059" y="5782008"/>
            <a:ext cx="17714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X 784 matrix</a:t>
            </a: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5663042" y="776451"/>
            <a:ext cx="23728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1060568" y="4519176"/>
            <a:ext cx="20608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make this simple….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Shape 440"/>
          <p:cNvGrpSpPr/>
          <p:nvPr/>
        </p:nvGrpSpPr>
        <p:grpSpPr>
          <a:xfrm>
            <a:off x="1320728" y="1026354"/>
            <a:ext cx="9614696" cy="2962560"/>
            <a:chOff x="1320728" y="1209234"/>
            <a:chExt cx="9614696" cy="2962560"/>
          </a:xfrm>
        </p:grpSpPr>
        <p:grpSp>
          <p:nvGrpSpPr>
            <p:cNvPr id="441" name="Shape 441"/>
            <p:cNvGrpSpPr/>
            <p:nvPr/>
          </p:nvGrpSpPr>
          <p:grpSpPr>
            <a:xfrm>
              <a:off x="1320728" y="1574047"/>
              <a:ext cx="3575953" cy="2502052"/>
              <a:chOff x="931458" y="1308986"/>
              <a:chExt cx="3575953" cy="2502052"/>
            </a:xfrm>
          </p:grpSpPr>
          <p:grpSp>
            <p:nvGrpSpPr>
              <p:cNvPr id="442" name="Shape 442"/>
              <p:cNvGrpSpPr/>
              <p:nvPr/>
            </p:nvGrpSpPr>
            <p:grpSpPr>
              <a:xfrm>
                <a:off x="931458" y="1308986"/>
                <a:ext cx="3575953" cy="2502052"/>
                <a:chOff x="931458" y="1308986"/>
                <a:chExt cx="3575953" cy="2502052"/>
              </a:xfrm>
            </p:grpSpPr>
            <p:grpSp>
              <p:nvGrpSpPr>
                <p:cNvPr id="443" name="Shape 443"/>
                <p:cNvGrpSpPr/>
                <p:nvPr/>
              </p:nvGrpSpPr>
              <p:grpSpPr>
                <a:xfrm>
                  <a:off x="1254703" y="1936498"/>
                  <a:ext cx="2230177" cy="1775975"/>
                  <a:chOff x="1569663" y="1588563"/>
                  <a:chExt cx="2602288" cy="2495122"/>
                </a:xfrm>
              </p:grpSpPr>
              <p:grpSp>
                <p:nvGrpSpPr>
                  <p:cNvPr id="444" name="Shape 444"/>
                  <p:cNvGrpSpPr/>
                  <p:nvPr/>
                </p:nvGrpSpPr>
                <p:grpSpPr>
                  <a:xfrm>
                    <a:off x="1569663" y="1588563"/>
                    <a:ext cx="2602288" cy="920321"/>
                    <a:chOff x="1569663" y="1588563"/>
                    <a:chExt cx="2602288" cy="920321"/>
                  </a:xfrm>
                </p:grpSpPr>
                <p:grpSp>
                  <p:nvGrpSpPr>
                    <p:cNvPr id="445" name="Shape 445"/>
                    <p:cNvGrpSpPr/>
                    <p:nvPr/>
                  </p:nvGrpSpPr>
                  <p:grpSpPr>
                    <a:xfrm>
                      <a:off x="1569663" y="1588563"/>
                      <a:ext cx="2602288" cy="400110"/>
                      <a:chOff x="4027055" y="1698453"/>
                      <a:chExt cx="4768822" cy="780086"/>
                    </a:xfrm>
                  </p:grpSpPr>
                  <p:sp>
                    <p:nvSpPr>
                      <p:cNvPr id="446" name="Shape 446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47" name="Shape 447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48" name="Shape 448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49" name="Shape 449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0" name="Shape 450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1" name="Shape 451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2" name="Shape 452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3" name="Shape 453"/>
                      <p:cNvSpPr txBox="1"/>
                      <p:nvPr/>
                    </p:nvSpPr>
                    <p:spPr>
                      <a:xfrm>
                        <a:off x="6890238" y="1698453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4" name="Shape 454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5" name="Shape 455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6" name="Shape 456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57" name="Shape 457"/>
                    <p:cNvGrpSpPr/>
                    <p:nvPr/>
                  </p:nvGrpSpPr>
                  <p:grpSpPr>
                    <a:xfrm>
                      <a:off x="1569663" y="1847848"/>
                      <a:ext cx="2602288" cy="400113"/>
                      <a:chOff x="4027055" y="1695255"/>
                      <a:chExt cx="4768822" cy="780090"/>
                    </a:xfrm>
                  </p:grpSpPr>
                  <p:sp>
                    <p:nvSpPr>
                      <p:cNvPr id="458" name="Shape 458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9" name="Shape 459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0" name="Shape 460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1" name="Shape 461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2" name="Shape 462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AEABA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3" name="Shape 463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4" name="Shape 464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5" name="Shape 465"/>
                      <p:cNvSpPr txBox="1"/>
                      <p:nvPr/>
                    </p:nvSpPr>
                    <p:spPr>
                      <a:xfrm>
                        <a:off x="6870243" y="1695255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6" name="Shape 466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7" name="Shape 467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8" name="Shape 468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69" name="Shape 469"/>
                    <p:cNvGrpSpPr/>
                    <p:nvPr/>
                  </p:nvGrpSpPr>
                  <p:grpSpPr>
                    <a:xfrm>
                      <a:off x="1569663" y="2108772"/>
                      <a:ext cx="2602288" cy="400112"/>
                      <a:chOff x="4027055" y="1695256"/>
                      <a:chExt cx="4768822" cy="780089"/>
                    </a:xfrm>
                  </p:grpSpPr>
                  <p:sp>
                    <p:nvSpPr>
                      <p:cNvPr id="470" name="Shape 470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1" name="Shape 471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2" name="Shape 472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3" name="Shape 473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4" name="Shape 474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5" name="Shape 475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6" name="Shape 476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7" name="Shape 477"/>
                      <p:cNvSpPr txBox="1"/>
                      <p:nvPr/>
                    </p:nvSpPr>
                    <p:spPr>
                      <a:xfrm>
                        <a:off x="6870243" y="1695256"/>
                        <a:ext cx="514827" cy="780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8" name="Shape 478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79" name="Shape 479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0" name="Shape 480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481" name="Shape 481"/>
                  <p:cNvGrpSpPr/>
                  <p:nvPr/>
                </p:nvGrpSpPr>
                <p:grpSpPr>
                  <a:xfrm>
                    <a:off x="1569663" y="2369697"/>
                    <a:ext cx="2602288" cy="921959"/>
                    <a:chOff x="1569663" y="1586925"/>
                    <a:chExt cx="2602288" cy="921959"/>
                  </a:xfrm>
                </p:grpSpPr>
                <p:grpSp>
                  <p:nvGrpSpPr>
                    <p:cNvPr id="482" name="Shape 482"/>
                    <p:cNvGrpSpPr/>
                    <p:nvPr/>
                  </p:nvGrpSpPr>
                  <p:grpSpPr>
                    <a:xfrm>
                      <a:off x="1569663" y="1586925"/>
                      <a:ext cx="2602288" cy="400111"/>
                      <a:chOff x="4027055" y="1695258"/>
                      <a:chExt cx="4768822" cy="780087"/>
                    </a:xfrm>
                  </p:grpSpPr>
                  <p:sp>
                    <p:nvSpPr>
                      <p:cNvPr id="483" name="Shape 483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4" name="Shape 484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5" name="Shape 485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6" name="Shape 486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7" name="Shape 487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AFABA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8" name="Shape 488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9" name="Shape 489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0" name="Shape 490"/>
                      <p:cNvSpPr txBox="1"/>
                      <p:nvPr/>
                    </p:nvSpPr>
                    <p:spPr>
                      <a:xfrm>
                        <a:off x="6870243" y="1695258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1" name="Shape 491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2" name="Shape 492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3" name="Shape 493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94" name="Shape 494"/>
                    <p:cNvGrpSpPr/>
                    <p:nvPr/>
                  </p:nvGrpSpPr>
                  <p:grpSpPr>
                    <a:xfrm>
                      <a:off x="1569663" y="1847849"/>
                      <a:ext cx="2602288" cy="400111"/>
                      <a:chOff x="4027055" y="1695258"/>
                      <a:chExt cx="4768822" cy="780087"/>
                    </a:xfrm>
                  </p:grpSpPr>
                  <p:sp>
                    <p:nvSpPr>
                      <p:cNvPr id="495" name="Shape 495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6" name="Shape 496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7" name="Shape 497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8" name="Shape 498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9" name="Shape 499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0" name="Shape 500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1" name="Shape 501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2" name="Shape 502"/>
                      <p:cNvSpPr txBox="1"/>
                      <p:nvPr/>
                    </p:nvSpPr>
                    <p:spPr>
                      <a:xfrm>
                        <a:off x="6870243" y="1695258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3" name="Shape 503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4" name="Shape 504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5" name="Shape 505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06" name="Shape 506"/>
                    <p:cNvGrpSpPr/>
                    <p:nvPr/>
                  </p:nvGrpSpPr>
                  <p:grpSpPr>
                    <a:xfrm>
                      <a:off x="1569663" y="2108774"/>
                      <a:ext cx="2602288" cy="400110"/>
                      <a:chOff x="4027055" y="1695261"/>
                      <a:chExt cx="4768822" cy="780086"/>
                    </a:xfrm>
                  </p:grpSpPr>
                  <p:sp>
                    <p:nvSpPr>
                      <p:cNvPr id="507" name="Shape 507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8" name="Shape 508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09" name="Shape 509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AFABA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0" name="Shape 510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1" name="Shape 511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2" name="Shape 512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3" name="Shape 513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4" name="Shape 514"/>
                      <p:cNvSpPr txBox="1"/>
                      <p:nvPr/>
                    </p:nvSpPr>
                    <p:spPr>
                      <a:xfrm>
                        <a:off x="6870243" y="1695261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5" name="Shape 515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6" name="Shape 516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7" name="Shape 517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18" name="Shape 518"/>
                  <p:cNvGrpSpPr/>
                  <p:nvPr/>
                </p:nvGrpSpPr>
                <p:grpSpPr>
                  <a:xfrm>
                    <a:off x="1569663" y="3161722"/>
                    <a:ext cx="2602288" cy="921963"/>
                    <a:chOff x="1569663" y="1586924"/>
                    <a:chExt cx="2602288" cy="921963"/>
                  </a:xfrm>
                </p:grpSpPr>
                <p:grpSp>
                  <p:nvGrpSpPr>
                    <p:cNvPr id="519" name="Shape 519"/>
                    <p:cNvGrpSpPr/>
                    <p:nvPr/>
                  </p:nvGrpSpPr>
                  <p:grpSpPr>
                    <a:xfrm>
                      <a:off x="1569663" y="1586924"/>
                      <a:ext cx="2602288" cy="400113"/>
                      <a:chOff x="4027055" y="1695255"/>
                      <a:chExt cx="4768822" cy="780090"/>
                    </a:xfrm>
                  </p:grpSpPr>
                  <p:sp>
                    <p:nvSpPr>
                      <p:cNvPr id="520" name="Shape 520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1" name="Shape 521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2" name="Shape 522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3" name="Shape 523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4" name="Shape 524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5" name="Shape 525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6" name="Shape 526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7" name="Shape 527"/>
                      <p:cNvSpPr txBox="1"/>
                      <p:nvPr/>
                    </p:nvSpPr>
                    <p:spPr>
                      <a:xfrm>
                        <a:off x="6870243" y="1695255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8" name="Shape 528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9" name="Shape 529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0" name="Shape 530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1D1D1D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31" name="Shape 531"/>
                    <p:cNvGrpSpPr/>
                    <p:nvPr/>
                  </p:nvGrpSpPr>
                  <p:grpSpPr>
                    <a:xfrm>
                      <a:off x="1569663" y="1847848"/>
                      <a:ext cx="2602288" cy="400113"/>
                      <a:chOff x="4027055" y="1695255"/>
                      <a:chExt cx="4768822" cy="780090"/>
                    </a:xfrm>
                  </p:grpSpPr>
                  <p:sp>
                    <p:nvSpPr>
                      <p:cNvPr id="532" name="Shape 532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3" name="Shape 533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4" name="Shape 534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5" name="Shape 535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6" name="Shape 536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75707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7" name="Shape 537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8" name="Shape 538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39" name="Shape 539"/>
                      <p:cNvSpPr txBox="1"/>
                      <p:nvPr/>
                    </p:nvSpPr>
                    <p:spPr>
                      <a:xfrm>
                        <a:off x="6870243" y="1695255"/>
                        <a:ext cx="514827" cy="780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0" name="Shape 540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1" name="Shape 541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2" name="Shape 542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43" name="Shape 543"/>
                    <p:cNvGrpSpPr/>
                    <p:nvPr/>
                  </p:nvGrpSpPr>
                  <p:grpSpPr>
                    <a:xfrm>
                      <a:off x="1569663" y="2108774"/>
                      <a:ext cx="2602288" cy="400113"/>
                      <a:chOff x="4027055" y="1695256"/>
                      <a:chExt cx="4768822" cy="780089"/>
                    </a:xfrm>
                  </p:grpSpPr>
                  <p:sp>
                    <p:nvSpPr>
                      <p:cNvPr id="544" name="Shape 544"/>
                      <p:cNvSpPr/>
                      <p:nvPr/>
                    </p:nvSpPr>
                    <p:spPr>
                      <a:xfrm>
                        <a:off x="4027055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4D4D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5" name="Shape 545"/>
                      <p:cNvSpPr/>
                      <p:nvPr/>
                    </p:nvSpPr>
                    <p:spPr>
                      <a:xfrm>
                        <a:off x="4447311" y="2047876"/>
                        <a:ext cx="424872" cy="427469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6" name="Shape 546"/>
                      <p:cNvSpPr/>
                      <p:nvPr/>
                    </p:nvSpPr>
                    <p:spPr>
                      <a:xfrm>
                        <a:off x="4872183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7" name="Shape 547"/>
                      <p:cNvSpPr/>
                      <p:nvPr/>
                    </p:nvSpPr>
                    <p:spPr>
                      <a:xfrm>
                        <a:off x="5292439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8" name="Shape 548"/>
                      <p:cNvSpPr/>
                      <p:nvPr/>
                    </p:nvSpPr>
                    <p:spPr>
                      <a:xfrm>
                        <a:off x="5717311" y="2047875"/>
                        <a:ext cx="424872" cy="427469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9" name="Shape 549"/>
                      <p:cNvSpPr/>
                      <p:nvPr/>
                    </p:nvSpPr>
                    <p:spPr>
                      <a:xfrm>
                        <a:off x="6142182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E7E6E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0" name="Shape 550"/>
                      <p:cNvSpPr/>
                      <p:nvPr/>
                    </p:nvSpPr>
                    <p:spPr>
                      <a:xfrm>
                        <a:off x="6561187" y="2047873"/>
                        <a:ext cx="424872" cy="427468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1" name="Shape 551"/>
                      <p:cNvSpPr txBox="1"/>
                      <p:nvPr/>
                    </p:nvSpPr>
                    <p:spPr>
                      <a:xfrm>
                        <a:off x="6870243" y="1695256"/>
                        <a:ext cx="514827" cy="780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000"/>
                          <a:buFont typeface="Arial"/>
                          <a:buNone/>
                        </a:pPr>
                        <a:r>
                          <a:rPr lang="en-US" sz="2000" b="0" i="0" u="none" strike="noStrike" cap="none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…</a:t>
                        </a:r>
                        <a:endParaRPr sz="20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2" name="Shape 552"/>
                      <p:cNvSpPr/>
                      <p:nvPr/>
                    </p:nvSpPr>
                    <p:spPr>
                      <a:xfrm>
                        <a:off x="752587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3" name="Shape 553"/>
                      <p:cNvSpPr/>
                      <p:nvPr/>
                    </p:nvSpPr>
                    <p:spPr>
                      <a:xfrm>
                        <a:off x="7946133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D0CECE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4" name="Shape 554"/>
                      <p:cNvSpPr/>
                      <p:nvPr/>
                    </p:nvSpPr>
                    <p:spPr>
                      <a:xfrm>
                        <a:off x="8371006" y="2047874"/>
                        <a:ext cx="424871" cy="427468"/>
                      </a:xfrm>
                      <a:prstGeom prst="rect">
                        <a:avLst/>
                      </a:prstGeom>
                      <a:solidFill>
                        <a:srgbClr val="A5A5A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sp>
              <p:nvSpPr>
                <p:cNvPr id="555" name="Shape 555"/>
                <p:cNvSpPr txBox="1"/>
                <p:nvPr/>
              </p:nvSpPr>
              <p:spPr>
                <a:xfrm>
                  <a:off x="931458" y="1995156"/>
                  <a:ext cx="240763" cy="18158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1105676" y="2078893"/>
                  <a:ext cx="128271" cy="1648408"/>
                </a:xfrm>
                <a:prstGeom prst="leftBrace">
                  <a:avLst>
                    <a:gd name="adj1" fmla="val 8333"/>
                    <a:gd name="adj2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Shape 557"/>
                <p:cNvSpPr/>
                <p:nvPr/>
              </p:nvSpPr>
              <p:spPr>
                <a:xfrm rot="5400000">
                  <a:off x="2305072" y="827973"/>
                  <a:ext cx="129437" cy="2230177"/>
                </a:xfrm>
                <a:prstGeom prst="leftBrace">
                  <a:avLst>
                    <a:gd name="adj1" fmla="val 0"/>
                    <a:gd name="adj2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Shape 558"/>
                <p:cNvSpPr txBox="1"/>
                <p:nvPr/>
              </p:nvSpPr>
              <p:spPr>
                <a:xfrm>
                  <a:off x="1207262" y="1308986"/>
                  <a:ext cx="223017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Batch of ‘n’ images</a:t>
                  </a: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59" name="Shape 559"/>
                <p:cNvCxnSpPr/>
                <p:nvPr/>
              </p:nvCxnSpPr>
              <p:spPr>
                <a:xfrm>
                  <a:off x="3549534" y="2121052"/>
                  <a:ext cx="28355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60" name="Shape 560"/>
                <p:cNvSpPr txBox="1"/>
                <p:nvPr/>
              </p:nvSpPr>
              <p:spPr>
                <a:xfrm>
                  <a:off x="3792949" y="1995156"/>
                  <a:ext cx="71120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-US" sz="12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Image 1</a:t>
                  </a:r>
                  <a:endParaRPr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1" name="Shape 561"/>
                <p:cNvCxnSpPr/>
                <p:nvPr/>
              </p:nvCxnSpPr>
              <p:spPr>
                <a:xfrm>
                  <a:off x="3552763" y="2284401"/>
                  <a:ext cx="28355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62" name="Shape 562"/>
                <p:cNvSpPr txBox="1"/>
                <p:nvPr/>
              </p:nvSpPr>
              <p:spPr>
                <a:xfrm>
                  <a:off x="3796178" y="2158505"/>
                  <a:ext cx="71120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-US" sz="12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Image 2</a:t>
                  </a:r>
                  <a:endParaRPr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3" name="Shape 563"/>
                <p:cNvCxnSpPr/>
                <p:nvPr/>
              </p:nvCxnSpPr>
              <p:spPr>
                <a:xfrm>
                  <a:off x="3552796" y="2479889"/>
                  <a:ext cx="28355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64" name="Shape 564"/>
                <p:cNvSpPr txBox="1"/>
                <p:nvPr/>
              </p:nvSpPr>
              <p:spPr>
                <a:xfrm>
                  <a:off x="3796211" y="2353993"/>
                  <a:ext cx="71120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-US" sz="12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Image 3</a:t>
                  </a:r>
                  <a:endParaRPr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5" name="Shape 565"/>
                <p:cNvCxnSpPr/>
                <p:nvPr/>
              </p:nvCxnSpPr>
              <p:spPr>
                <a:xfrm>
                  <a:off x="3552075" y="3632912"/>
                  <a:ext cx="28355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66" name="Shape 566"/>
                <p:cNvSpPr txBox="1"/>
                <p:nvPr/>
              </p:nvSpPr>
              <p:spPr>
                <a:xfrm>
                  <a:off x="3795490" y="3507016"/>
                  <a:ext cx="71120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-US" sz="12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Image n</a:t>
                  </a:r>
                  <a:endParaRPr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Shape 567"/>
                <p:cNvSpPr txBox="1"/>
                <p:nvPr/>
              </p:nvSpPr>
              <p:spPr>
                <a:xfrm>
                  <a:off x="4231134" y="2475964"/>
                  <a:ext cx="157684" cy="11695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.</a:t>
                  </a:r>
                  <a:endParaRPr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8" name="Shape 568"/>
              <p:cNvSpPr txBox="1"/>
              <p:nvPr/>
            </p:nvSpPr>
            <p:spPr>
              <a:xfrm>
                <a:off x="1136735" y="1634622"/>
                <a:ext cx="246610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2 3 4 5 6… … … … … … … …784</a:t>
                </a: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Shape 569"/>
            <p:cNvGrpSpPr/>
            <p:nvPr/>
          </p:nvGrpSpPr>
          <p:grpSpPr>
            <a:xfrm>
              <a:off x="5214621" y="1209234"/>
              <a:ext cx="2549367" cy="2929378"/>
              <a:chOff x="4812518" y="893519"/>
              <a:chExt cx="2549367" cy="2929378"/>
            </a:xfrm>
          </p:grpSpPr>
          <p:sp>
            <p:nvSpPr>
              <p:cNvPr id="570" name="Shape 570"/>
              <p:cNvSpPr txBox="1"/>
              <p:nvPr/>
            </p:nvSpPr>
            <p:spPr>
              <a:xfrm>
                <a:off x="4812518" y="1930071"/>
                <a:ext cx="475540" cy="1892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2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lang="en-US" sz="1100" b="0" i="0" u="none" strike="noStrike" cap="none" baseline="-25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783</a:t>
                </a:r>
                <a:endParaRPr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4836045" y="1942399"/>
                <a:ext cx="80180" cy="1854045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Shape 572"/>
              <p:cNvSpPr/>
              <p:nvPr/>
            </p:nvSpPr>
            <p:spPr>
              <a:xfrm rot="10800000">
                <a:off x="7281705" y="1956043"/>
                <a:ext cx="80180" cy="1854045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3" name="Shape 573"/>
              <p:cNvGrpSpPr/>
              <p:nvPr/>
            </p:nvGrpSpPr>
            <p:grpSpPr>
              <a:xfrm>
                <a:off x="5021590" y="1659801"/>
                <a:ext cx="2100300" cy="296242"/>
                <a:chOff x="5021590" y="1659801"/>
                <a:chExt cx="2100300" cy="296242"/>
              </a:xfrm>
            </p:grpSpPr>
            <p:cxnSp>
              <p:nvCxnSpPr>
                <p:cNvPr id="574" name="Shape 574"/>
                <p:cNvCxnSpPr/>
                <p:nvPr/>
              </p:nvCxnSpPr>
              <p:spPr>
                <a:xfrm>
                  <a:off x="5021590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5" name="Shape 575"/>
                <p:cNvCxnSpPr/>
                <p:nvPr/>
              </p:nvCxnSpPr>
              <p:spPr>
                <a:xfrm>
                  <a:off x="5260939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6" name="Shape 576"/>
                <p:cNvCxnSpPr/>
                <p:nvPr/>
              </p:nvCxnSpPr>
              <p:spPr>
                <a:xfrm>
                  <a:off x="5489319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7" name="Shape 577"/>
                <p:cNvCxnSpPr/>
                <p:nvPr/>
              </p:nvCxnSpPr>
              <p:spPr>
                <a:xfrm>
                  <a:off x="5726803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8" name="Shape 578"/>
                <p:cNvCxnSpPr/>
                <p:nvPr/>
              </p:nvCxnSpPr>
              <p:spPr>
                <a:xfrm>
                  <a:off x="5965206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79" name="Shape 579"/>
                <p:cNvCxnSpPr/>
                <p:nvPr/>
              </p:nvCxnSpPr>
              <p:spPr>
                <a:xfrm>
                  <a:off x="6192667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80" name="Shape 580"/>
                <p:cNvCxnSpPr/>
                <p:nvPr/>
              </p:nvCxnSpPr>
              <p:spPr>
                <a:xfrm>
                  <a:off x="6426137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81" name="Shape 581"/>
                <p:cNvCxnSpPr/>
                <p:nvPr/>
              </p:nvCxnSpPr>
              <p:spPr>
                <a:xfrm>
                  <a:off x="6658531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82" name="Shape 582"/>
                <p:cNvCxnSpPr/>
                <p:nvPr/>
              </p:nvCxnSpPr>
              <p:spPr>
                <a:xfrm>
                  <a:off x="6896934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83" name="Shape 583"/>
                <p:cNvCxnSpPr/>
                <p:nvPr/>
              </p:nvCxnSpPr>
              <p:spPr>
                <a:xfrm>
                  <a:off x="7121890" y="1659801"/>
                  <a:ext cx="0" cy="29624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84" name="Shape 584"/>
              <p:cNvSpPr/>
              <p:nvPr/>
            </p:nvSpPr>
            <p:spPr>
              <a:xfrm>
                <a:off x="4901519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5140868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5379271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5617674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5856077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6094480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6332883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6571286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6809689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7039314" y="1399632"/>
                <a:ext cx="213472" cy="206640"/>
              </a:xfrm>
              <a:prstGeom prst="ellipse">
                <a:avLst/>
              </a:prstGeom>
              <a:solidFill>
                <a:srgbClr val="E7E6E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Shape 594"/>
              <p:cNvSpPr/>
              <p:nvPr/>
            </p:nvSpPr>
            <p:spPr>
              <a:xfrm rot="5400000">
                <a:off x="6004830" y="143244"/>
                <a:ext cx="129437" cy="2230177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Shape 595"/>
              <p:cNvSpPr txBox="1"/>
              <p:nvPr/>
            </p:nvSpPr>
            <p:spPr>
              <a:xfrm>
                <a:off x="5671042" y="893519"/>
                <a:ext cx="84687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Neurons</a:t>
                </a: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Shape 596"/>
            <p:cNvGrpSpPr/>
            <p:nvPr/>
          </p:nvGrpSpPr>
          <p:grpSpPr>
            <a:xfrm>
              <a:off x="8494107" y="2970106"/>
              <a:ext cx="2324115" cy="380014"/>
              <a:chOff x="8416645" y="2676226"/>
              <a:chExt cx="2324115" cy="380014"/>
            </a:xfrm>
          </p:grpSpPr>
          <p:sp>
            <p:nvSpPr>
              <p:cNvPr id="597" name="Shape 597"/>
              <p:cNvSpPr txBox="1"/>
              <p:nvPr/>
            </p:nvSpPr>
            <p:spPr>
              <a:xfrm>
                <a:off x="8434905" y="2699253"/>
                <a:ext cx="230585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r>
                  <a:rPr lang="en-US"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B</a:t>
                </a:r>
                <a:r>
                  <a:rPr lang="en-US" sz="1400" b="0" i="0" u="none" strike="noStrike" cap="none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8416645" y="2688936"/>
                <a:ext cx="85652" cy="367304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Shape 599"/>
              <p:cNvSpPr/>
              <p:nvPr/>
            </p:nvSpPr>
            <p:spPr>
              <a:xfrm rot="10800000">
                <a:off x="10449408" y="2676226"/>
                <a:ext cx="85652" cy="367304"/>
              </a:xfrm>
              <a:prstGeom prst="leftBracket">
                <a:avLst>
                  <a:gd name="adj" fmla="val 8333"/>
                </a:avLst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0" name="Shape 600"/>
            <p:cNvSpPr txBox="1"/>
            <p:nvPr/>
          </p:nvSpPr>
          <p:spPr>
            <a:xfrm>
              <a:off x="4816748" y="2569193"/>
              <a:ext cx="27564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859125" y="2757553"/>
              <a:ext cx="27564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 rot="5400000">
              <a:off x="5781535" y="-3153047"/>
              <a:ext cx="784809" cy="9522969"/>
            </a:xfrm>
            <a:prstGeom prst="moon">
              <a:avLst>
                <a:gd name="adj" fmla="val 3523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6006040" y="2240991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6006040" y="2401995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6001787" y="2570304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Shape 606"/>
            <p:cNvSpPr txBox="1"/>
            <p:nvPr/>
          </p:nvSpPr>
          <p:spPr>
            <a:xfrm>
              <a:off x="6001787" y="2764228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5991863" y="2958152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Shape 608"/>
            <p:cNvSpPr txBox="1"/>
            <p:nvPr/>
          </p:nvSpPr>
          <p:spPr>
            <a:xfrm>
              <a:off x="5991863" y="3147021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Shape 609"/>
            <p:cNvSpPr txBox="1"/>
            <p:nvPr/>
          </p:nvSpPr>
          <p:spPr>
            <a:xfrm>
              <a:off x="5984789" y="3332320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5984789" y="3524459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Shape 611"/>
            <p:cNvSpPr txBox="1"/>
            <p:nvPr/>
          </p:nvSpPr>
          <p:spPr>
            <a:xfrm>
              <a:off x="5984789" y="3677038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Shape 612"/>
            <p:cNvSpPr txBox="1"/>
            <p:nvPr/>
          </p:nvSpPr>
          <p:spPr>
            <a:xfrm>
              <a:off x="6019464" y="3830835"/>
              <a:ext cx="12806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. . . . . . . . . . . .</a:t>
              </a: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Shape 613"/>
            <p:cNvSpPr txBox="1"/>
            <p:nvPr/>
          </p:nvSpPr>
          <p:spPr>
            <a:xfrm>
              <a:off x="5488470" y="2241605"/>
              <a:ext cx="475540" cy="1892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1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783</a:t>
              </a:r>
              <a:endPara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Shape 614"/>
            <p:cNvSpPr txBox="1"/>
            <p:nvPr/>
          </p:nvSpPr>
          <p:spPr>
            <a:xfrm>
              <a:off x="5751670" y="2256188"/>
              <a:ext cx="475540" cy="1892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1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783</a:t>
              </a:r>
              <a:endPara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Shape 615"/>
            <p:cNvSpPr txBox="1"/>
            <p:nvPr/>
          </p:nvSpPr>
          <p:spPr>
            <a:xfrm>
              <a:off x="7086949" y="2278968"/>
              <a:ext cx="475540" cy="1892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1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783</a:t>
              </a:r>
              <a:endPara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Shape 616"/>
            <p:cNvSpPr txBox="1"/>
            <p:nvPr/>
          </p:nvSpPr>
          <p:spPr>
            <a:xfrm>
              <a:off x="7360344" y="2273453"/>
              <a:ext cx="455447" cy="18928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2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100" b="0" i="0" u="none" strike="noStrike" cap="none" baseline="-25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783</a:t>
              </a:r>
              <a:endPara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Shape 617"/>
          <p:cNvGrpSpPr/>
          <p:nvPr/>
        </p:nvGrpSpPr>
        <p:grpSpPr>
          <a:xfrm>
            <a:off x="2460951" y="4859775"/>
            <a:ext cx="2610642" cy="461665"/>
            <a:chOff x="1334514" y="4828414"/>
            <a:chExt cx="2610642" cy="461665"/>
          </a:xfrm>
        </p:grpSpPr>
        <p:sp>
          <p:nvSpPr>
            <p:cNvPr id="618" name="Shape 618"/>
            <p:cNvSpPr txBox="1"/>
            <p:nvPr/>
          </p:nvSpPr>
          <p:spPr>
            <a:xfrm>
              <a:off x="1334514" y="4828414"/>
              <a:ext cx="26106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 1    0 0 0 34 0 56 ………....0 36 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9" name="Shape 619"/>
            <p:cNvGrpSpPr/>
            <p:nvPr/>
          </p:nvGrpSpPr>
          <p:grpSpPr>
            <a:xfrm>
              <a:off x="1334515" y="4912525"/>
              <a:ext cx="2501919" cy="364056"/>
              <a:chOff x="1334515" y="4912525"/>
              <a:chExt cx="2501919" cy="364056"/>
            </a:xfrm>
          </p:grpSpPr>
          <p:sp>
            <p:nvSpPr>
              <p:cNvPr id="620" name="Shape 620"/>
              <p:cNvSpPr txBox="1"/>
              <p:nvPr/>
            </p:nvSpPr>
            <p:spPr>
              <a:xfrm>
                <a:off x="1334515" y="4999582"/>
                <a:ext cx="250191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 2    0 0 0 23 0   0 …..……..0 89 0</a:t>
                </a:r>
                <a:endParaRPr sz="12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1970961" y="4912525"/>
                <a:ext cx="1842841" cy="278889"/>
              </a:xfrm>
              <a:prstGeom prst="bracketPair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2" name="Shape 622"/>
          <p:cNvGrpSpPr/>
          <p:nvPr/>
        </p:nvGrpSpPr>
        <p:grpSpPr>
          <a:xfrm>
            <a:off x="5303622" y="4289775"/>
            <a:ext cx="2467514" cy="1536095"/>
            <a:chOff x="5208211" y="4434647"/>
            <a:chExt cx="2467514" cy="1536095"/>
          </a:xfrm>
        </p:grpSpPr>
        <p:sp>
          <p:nvSpPr>
            <p:cNvPr id="623" name="Shape 623"/>
            <p:cNvSpPr txBox="1"/>
            <p:nvPr/>
          </p:nvSpPr>
          <p:spPr>
            <a:xfrm>
              <a:off x="5720730" y="4447079"/>
              <a:ext cx="334760" cy="15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.4</a:t>
              </a: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.6</a:t>
              </a: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.4</a:t>
              </a:r>
              <a:endPara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4" name="Shape 624"/>
            <p:cNvGrpSpPr/>
            <p:nvPr/>
          </p:nvGrpSpPr>
          <p:grpSpPr>
            <a:xfrm>
              <a:off x="5208211" y="4434647"/>
              <a:ext cx="2467514" cy="1536095"/>
              <a:chOff x="5208211" y="4434647"/>
              <a:chExt cx="2467514" cy="1536095"/>
            </a:xfrm>
          </p:grpSpPr>
          <p:sp>
            <p:nvSpPr>
              <p:cNvPr id="625" name="Shape 625"/>
              <p:cNvSpPr txBox="1"/>
              <p:nvPr/>
            </p:nvSpPr>
            <p:spPr>
              <a:xfrm>
                <a:off x="5208211" y="4452752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.9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Shape 626"/>
              <p:cNvSpPr txBox="1"/>
              <p:nvPr/>
            </p:nvSpPr>
            <p:spPr>
              <a:xfrm>
                <a:off x="5482327" y="4441442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Shape 627"/>
              <p:cNvSpPr txBox="1"/>
              <p:nvPr/>
            </p:nvSpPr>
            <p:spPr>
              <a:xfrm>
                <a:off x="5899824" y="4445957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.9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Shape 628"/>
              <p:cNvSpPr txBox="1"/>
              <p:nvPr/>
            </p:nvSpPr>
            <p:spPr>
              <a:xfrm>
                <a:off x="6173940" y="4434647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Shape 629"/>
              <p:cNvSpPr txBox="1"/>
              <p:nvPr/>
            </p:nvSpPr>
            <p:spPr>
              <a:xfrm>
                <a:off x="6412343" y="4440284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.4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.4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Shape 630"/>
              <p:cNvSpPr txBox="1"/>
              <p:nvPr/>
            </p:nvSpPr>
            <p:spPr>
              <a:xfrm>
                <a:off x="6602538" y="4454942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.9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6876654" y="4443632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Shape 632"/>
              <p:cNvSpPr txBox="1"/>
              <p:nvPr/>
            </p:nvSpPr>
            <p:spPr>
              <a:xfrm>
                <a:off x="7115057" y="4449269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.4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.4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Shape 633"/>
              <p:cNvSpPr txBox="1"/>
              <p:nvPr/>
            </p:nvSpPr>
            <p:spPr>
              <a:xfrm>
                <a:off x="7340965" y="4453652"/>
                <a:ext cx="334760" cy="15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.6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.9</a:t>
                </a:r>
                <a:endParaRPr sz="10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.7</a:t>
                </a: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" name="Shape 634"/>
            <p:cNvSpPr/>
            <p:nvPr/>
          </p:nvSpPr>
          <p:spPr>
            <a:xfrm>
              <a:off x="5208211" y="4495287"/>
              <a:ext cx="2446678" cy="1444939"/>
            </a:xfrm>
            <a:prstGeom prst="bracketPair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4992996" y="4817510"/>
            <a:ext cx="2756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5649707" y="5773149"/>
            <a:ext cx="17714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784 x 10</a:t>
            </a: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Shape 637"/>
          <p:cNvSpPr txBox="1"/>
          <p:nvPr/>
        </p:nvSpPr>
        <p:spPr>
          <a:xfrm>
            <a:off x="8167599" y="4869367"/>
            <a:ext cx="23058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.2  .8  .4  .7  .2  .1  .4  .6  .4  .3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 txBox="1"/>
          <p:nvPr/>
        </p:nvSpPr>
        <p:spPr>
          <a:xfrm>
            <a:off x="7818160" y="4755955"/>
            <a:ext cx="2756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8220561" y="4903245"/>
            <a:ext cx="2124505" cy="255396"/>
          </a:xfrm>
          <a:prstGeom prst="bracketPair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AB4885-A386-4496-ABE0-491C57AE6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B5438-6B2A-4829-8F8C-2DC306B815F1}"/>
              </a:ext>
            </a:extLst>
          </p:cNvPr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effectLst>
            <a:outerShdw blurRad="292100" dist="317500" dir="54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Neural_Net">
            <a:hlinkClick r:id="" action="ppaction://media"/>
            <a:extLst>
              <a:ext uri="{FF2B5EF4-FFF2-40B4-BE49-F238E27FC236}">
                <a16:creationId xmlns:a16="http://schemas.microsoft.com/office/drawing/2014/main" id="{A6484815-BBED-4B87-AD6A-D514EFB1C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730" y="964692"/>
            <a:ext cx="9702541" cy="4928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D5250-253C-404D-AE42-C4FECE74ED33}"/>
              </a:ext>
            </a:extLst>
          </p:cNvPr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32495C"/>
                </a:solidFill>
              </a:rPr>
              <a:t>Neural Network </a:t>
            </a:r>
            <a:r>
              <a:rPr lang="en-IN" sz="3200" b="1" dirty="0" err="1">
                <a:solidFill>
                  <a:srgbClr val="32495C"/>
                </a:solidFill>
              </a:rPr>
              <a:t>Cont</a:t>
            </a:r>
            <a:r>
              <a:rPr lang="en-IN" sz="3200" b="1" dirty="0">
                <a:solidFill>
                  <a:srgbClr val="32495C"/>
                </a:solidFill>
              </a:rPr>
              <a:t>…</a:t>
            </a:r>
            <a:endParaRPr lang="en-US" sz="2400" b="1" dirty="0">
              <a:solidFill>
                <a:srgbClr val="32495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9D956-1209-4258-A43F-1A460EC0F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0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EB5438-6B2A-4829-8F8C-2DC306B815F1}"/>
              </a:ext>
            </a:extLst>
          </p:cNvPr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effectLst>
            <a:outerShdw blurRad="292100" dist="317500" dir="5400000" sx="106000" sy="106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Missclassiy">
            <a:hlinkClick r:id="" action="ppaction://media"/>
            <a:extLst>
              <a:ext uri="{FF2B5EF4-FFF2-40B4-BE49-F238E27FC236}">
                <a16:creationId xmlns:a16="http://schemas.microsoft.com/office/drawing/2014/main" id="{5A1ECF4F-24C3-4959-AC4A-946DE1037E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108" y="962746"/>
            <a:ext cx="9701784" cy="4932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BFDF8-0336-422F-8247-9E96B81315A8}"/>
              </a:ext>
            </a:extLst>
          </p:cNvPr>
          <p:cNvSpPr txBox="1"/>
          <p:nvPr/>
        </p:nvSpPr>
        <p:spPr>
          <a:xfrm>
            <a:off x="864524" y="246764"/>
            <a:ext cx="10357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32495C"/>
                </a:solidFill>
              </a:rPr>
              <a:t>Neural Network </a:t>
            </a:r>
            <a:r>
              <a:rPr lang="en-IN" sz="3200" b="1" dirty="0" err="1">
                <a:solidFill>
                  <a:srgbClr val="32495C"/>
                </a:solidFill>
              </a:rPr>
              <a:t>Cont</a:t>
            </a:r>
            <a:r>
              <a:rPr lang="en-IN" sz="3200" b="1" dirty="0">
                <a:solidFill>
                  <a:srgbClr val="32495C"/>
                </a:solidFill>
              </a:rPr>
              <a:t>…</a:t>
            </a:r>
            <a:endParaRPr lang="en-US" sz="3200" b="1" dirty="0">
              <a:solidFill>
                <a:srgbClr val="32495C"/>
              </a:solidFill>
            </a:endParaRPr>
          </a:p>
          <a:p>
            <a:endParaRPr lang="en-US" sz="2400" b="1" dirty="0">
              <a:solidFill>
                <a:srgbClr val="32495C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7F402-C3E1-41FB-8F56-CA98C50C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Output and Demo</a:t>
            </a:r>
            <a:endParaRPr sz="2400" b="1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946" y="3542748"/>
            <a:ext cx="2295093" cy="248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0697" y="3542748"/>
            <a:ext cx="2295093" cy="248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9817" y="962324"/>
            <a:ext cx="2295144" cy="24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90697" y="962324"/>
            <a:ext cx="2295144" cy="248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BA102-148C-45A8-AC63-857DCA8D2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526" y="962325"/>
            <a:ext cx="4798509" cy="50332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26084-FDAE-4409-9596-C87A235C5D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7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Shape 230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231" name="Shape 231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dirty="0">
                <a:solidFill>
                  <a:srgbClr val="32495C"/>
                </a:solidFill>
              </a:rPr>
              <a:t>Confusion Matrix</a:t>
            </a:r>
            <a:endParaRPr sz="2400" b="1" i="0" u="none" strike="noStrike" cap="none" dirty="0">
              <a:solidFill>
                <a:srgbClr val="3249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1106798" y="1347389"/>
            <a:ext cx="2338735" cy="34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8567079" y="994921"/>
            <a:ext cx="2201266" cy="58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N" sz="105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4651672" y="1394670"/>
            <a:ext cx="2899657" cy="5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1200"/>
            </a:pPr>
            <a:r>
              <a:rPr lang="en-I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dirty="0">
                <a:solidFill>
                  <a:srgbClr val="FFFFFF"/>
                </a:solidFill>
              </a:rPr>
              <a:t>Support Vector Machine (SVM)</a:t>
            </a:r>
          </a:p>
          <a:p>
            <a:pPr lvl="0">
              <a:buSzPts val="900"/>
            </a:pPr>
            <a:r>
              <a:rPr lang="en-IN" sz="1000" dirty="0">
                <a:solidFill>
                  <a:srgbClr val="FFFFFF"/>
                </a:solidFill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353279-3FCA-4632-9E50-3793D902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98" y="2469419"/>
            <a:ext cx="3115821" cy="2767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21EDC5-B20D-4CBC-9252-C9CDD7CE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72" y="2469419"/>
            <a:ext cx="3021283" cy="2767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AEE849-E019-47B6-9F09-8741EDBCA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568" y="2469419"/>
            <a:ext cx="2945971" cy="2767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22033-D9D0-4671-ACCF-D8353854403C}"/>
              </a:ext>
            </a:extLst>
          </p:cNvPr>
          <p:cNvSpPr txBox="1"/>
          <p:nvPr/>
        </p:nvSpPr>
        <p:spPr>
          <a:xfrm>
            <a:off x="1254626" y="1609141"/>
            <a:ext cx="2578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K-Nearest Neighbour (KNN)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FCC99-F54A-416A-846C-F31B9B593B93}"/>
              </a:ext>
            </a:extLst>
          </p:cNvPr>
          <p:cNvSpPr txBox="1"/>
          <p:nvPr/>
        </p:nvSpPr>
        <p:spPr>
          <a:xfrm>
            <a:off x="7890642" y="1609141"/>
            <a:ext cx="3209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Multi-layer Perceptron Neural Network (MLP) </a:t>
            </a:r>
            <a:endParaRPr lang="en-IN" sz="1200" dirty="0">
              <a:solidFill>
                <a:srgbClr val="FFFFFF"/>
              </a:solidFill>
            </a:endParaRP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41C46A-3AA6-4B12-B42D-C6132091A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/>
        </p:nvSpPr>
        <p:spPr>
          <a:xfrm>
            <a:off x="685254" y="880524"/>
            <a:ext cx="10357658" cy="5220393"/>
          </a:xfrm>
          <a:prstGeom prst="rect">
            <a:avLst/>
          </a:prstGeom>
          <a:solidFill>
            <a:srgbClr val="32495C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1643265" y="2604604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 custom hand written digits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341782" y="1685164"/>
            <a:ext cx="178905" cy="3845479"/>
          </a:xfrm>
          <a:prstGeom prst="rect">
            <a:avLst/>
          </a:prstGeom>
          <a:solidFill>
            <a:srgbClr val="547A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1643264" y="3490720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 signatures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1643264" y="4117238"/>
            <a:ext cx="4452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 hand-written characters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1643265" y="4793701"/>
            <a:ext cx="57662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Recognize script written in various languages l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1643265" y="1820420"/>
            <a:ext cx="44527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55D22-6CC1-4756-A006-8D12FD2BF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2246243" y="1639957"/>
            <a:ext cx="7812157" cy="3687417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DEC82-444B-4FF1-BBCE-9DB021EFC7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864524" y="862421"/>
            <a:ext cx="10357658" cy="5220393"/>
          </a:xfrm>
          <a:prstGeom prst="rect">
            <a:avLst/>
          </a:prstGeom>
          <a:solidFill>
            <a:srgbClr val="32495C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317500" dir="5400000" sx="105999" sy="105999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779100" y="2131740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341782" y="1685164"/>
            <a:ext cx="178905" cy="3845479"/>
          </a:xfrm>
          <a:prstGeom prst="rect">
            <a:avLst/>
          </a:prstGeom>
          <a:solidFill>
            <a:srgbClr val="547A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1779096" y="2500360"/>
            <a:ext cx="40849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Theory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779096" y="3221270"/>
            <a:ext cx="50437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 and Transformation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1779095" y="3614735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Statistical Techniques explored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779096" y="3984969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and Demo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1779096" y="4385079"/>
            <a:ext cx="408498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1997945" y="1301546"/>
            <a:ext cx="44527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0DB09-3937-4334-BFAA-D02B2AC1F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936151" y="831539"/>
            <a:ext cx="10357658" cy="5220393"/>
            <a:chOff x="864524" y="862421"/>
            <a:chExt cx="10357658" cy="5220393"/>
          </a:xfrm>
        </p:grpSpPr>
        <p:grpSp>
          <p:nvGrpSpPr>
            <p:cNvPr id="164" name="Shape 164"/>
            <p:cNvGrpSpPr/>
            <p:nvPr/>
          </p:nvGrpSpPr>
          <p:grpSpPr>
            <a:xfrm>
              <a:off x="864524" y="862421"/>
              <a:ext cx="10357658" cy="5220393"/>
              <a:chOff x="864524" y="781396"/>
              <a:chExt cx="10357658" cy="5220393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864524" y="781396"/>
                <a:ext cx="10357658" cy="5220393"/>
              </a:xfrm>
              <a:prstGeom prst="rect">
                <a:avLst/>
              </a:prstGeom>
              <a:solidFill>
                <a:srgbClr val="32495C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92100" dist="317500" dir="5400000" sx="105999" sy="105999" algn="t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6" name="Shape 16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409888" y="1974342"/>
                <a:ext cx="1812070" cy="13100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7" name="Shape 167"/>
              <p:cNvGrpSpPr/>
              <p:nvPr/>
            </p:nvGrpSpPr>
            <p:grpSpPr>
              <a:xfrm>
                <a:off x="1297676" y="983843"/>
                <a:ext cx="9518700" cy="3141682"/>
                <a:chOff x="1297676" y="1412111"/>
                <a:chExt cx="9518700" cy="3141682"/>
              </a:xfrm>
            </p:grpSpPr>
            <p:grpSp>
              <p:nvGrpSpPr>
                <p:cNvPr id="168" name="Shape 168"/>
                <p:cNvGrpSpPr/>
                <p:nvPr/>
              </p:nvGrpSpPr>
              <p:grpSpPr>
                <a:xfrm>
                  <a:off x="1297676" y="1412111"/>
                  <a:ext cx="9518700" cy="3141682"/>
                  <a:chOff x="1128064" y="1444611"/>
                  <a:chExt cx="9518700" cy="3141682"/>
                </a:xfrm>
              </p:grpSpPr>
              <p:grpSp>
                <p:nvGrpSpPr>
                  <p:cNvPr id="169" name="Shape 169"/>
                  <p:cNvGrpSpPr/>
                  <p:nvPr/>
                </p:nvGrpSpPr>
                <p:grpSpPr>
                  <a:xfrm>
                    <a:off x="1128064" y="2017166"/>
                    <a:ext cx="2310587" cy="2280124"/>
                    <a:chOff x="945523" y="2098221"/>
                    <a:chExt cx="3234187" cy="2568743"/>
                  </a:xfrm>
                </p:grpSpPr>
                <p:pic>
                  <p:nvPicPr>
                    <p:cNvPr id="170" name="Shape 170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/>
                    <a:stretch/>
                  </p:blipFill>
                  <p:spPr>
                    <a:xfrm>
                      <a:off x="2006820" y="2998298"/>
                      <a:ext cx="955832" cy="8267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171" name="Shape 171"/>
                    <p:cNvGrpSpPr/>
                    <p:nvPr/>
                  </p:nvGrpSpPr>
                  <p:grpSpPr>
                    <a:xfrm>
                      <a:off x="945523" y="2098221"/>
                      <a:ext cx="3234187" cy="2568743"/>
                      <a:chOff x="224155" y="-8875"/>
                      <a:chExt cx="3234187" cy="2568743"/>
                    </a:xfrm>
                  </p:grpSpPr>
                  <p:sp>
                    <p:nvSpPr>
                      <p:cNvPr id="172" name="Shape 172"/>
                      <p:cNvSpPr/>
                      <p:nvPr/>
                    </p:nvSpPr>
                    <p:spPr>
                      <a:xfrm>
                        <a:off x="299218" y="-4036"/>
                        <a:ext cx="3081658" cy="256390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20000" h="120000" extrusionOk="0">
                            <a:moveTo>
                              <a:pt x="76854" y="5341"/>
                            </a:moveTo>
                            <a:lnTo>
                              <a:pt x="76854" y="5341"/>
                            </a:lnTo>
                            <a:cubicBezTo>
                              <a:pt x="101894" y="13245"/>
                              <a:pt x="118284" y="37521"/>
                              <a:pt x="116454" y="63995"/>
                            </a:cubicBezTo>
                            <a:cubicBezTo>
                              <a:pt x="114624" y="90468"/>
                              <a:pt x="95053" y="112200"/>
                              <a:pt x="69170" y="116500"/>
                            </a:cubicBezTo>
                            <a:cubicBezTo>
                              <a:pt x="43287" y="120801"/>
                              <a:pt x="17875" y="106542"/>
                              <a:pt x="7773" y="82051"/>
                            </a:cubicBezTo>
                            <a:cubicBezTo>
                              <a:pt x="-2329" y="57559"/>
                              <a:pt x="5528" y="29255"/>
                              <a:pt x="26754" y="13665"/>
                            </a:cubicBezTo>
                            <a:lnTo>
                              <a:pt x="25369" y="11280"/>
                            </a:lnTo>
                            <a:lnTo>
                              <a:pt x="32690" y="12977"/>
                            </a:lnTo>
                            <a:lnTo>
                              <a:pt x="30936" y="20864"/>
                            </a:lnTo>
                            <a:lnTo>
                              <a:pt x="29558" y="18492"/>
                            </a:lnTo>
                            <a:lnTo>
                              <a:pt x="29558" y="18492"/>
                            </a:lnTo>
                            <a:cubicBezTo>
                              <a:pt x="11132" y="33047"/>
                              <a:pt x="4672" y="58782"/>
                              <a:pt x="13913" y="80817"/>
                            </a:cubicBezTo>
                            <a:cubicBezTo>
                              <a:pt x="23154" y="102852"/>
                              <a:pt x="45705" y="115483"/>
                              <a:pt x="68525" y="111407"/>
                            </a:cubicBezTo>
                            <a:cubicBezTo>
                              <a:pt x="91346" y="107331"/>
                              <a:pt x="108530" y="87603"/>
                              <a:pt x="110141" y="63630"/>
                            </a:cubicBezTo>
                            <a:cubicBezTo>
                              <a:pt x="111753" y="39656"/>
                              <a:pt x="97374" y="17643"/>
                              <a:pt x="75319" y="10319"/>
                            </a:cubicBezTo>
                            <a:close/>
                          </a:path>
                        </a:pathLst>
                      </a:custGeom>
                      <a:solidFill>
                        <a:srgbClr val="AEABAB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3" name="Shape 173"/>
                      <p:cNvSpPr/>
                      <p:nvPr/>
                    </p:nvSpPr>
                    <p:spPr>
                      <a:xfrm>
                        <a:off x="1285956" y="-8875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4" name="Shape 174"/>
                      <p:cNvSpPr txBox="1"/>
                      <p:nvPr/>
                    </p:nvSpPr>
                    <p:spPr>
                      <a:xfrm>
                        <a:off x="1344898" y="33792"/>
                        <a:ext cx="844523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1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Customer Dissatisfaction</a:t>
                        </a:r>
                        <a:endParaRPr sz="9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" name="Shape 175"/>
                      <p:cNvSpPr/>
                      <p:nvPr/>
                    </p:nvSpPr>
                    <p:spPr>
                      <a:xfrm>
                        <a:off x="2436933" y="506930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6" name="Shape 176"/>
                      <p:cNvSpPr txBox="1"/>
                      <p:nvPr/>
                    </p:nvSpPr>
                    <p:spPr>
                      <a:xfrm>
                        <a:off x="2511464" y="542514"/>
                        <a:ext cx="844523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0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Delayed Transaction</a:t>
                        </a:r>
                        <a:endParaRPr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7" name="Shape 177"/>
                      <p:cNvSpPr/>
                      <p:nvPr/>
                    </p:nvSpPr>
                    <p:spPr>
                      <a:xfrm>
                        <a:off x="2567373" y="1561635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8" name="Shape 178"/>
                      <p:cNvSpPr txBox="1"/>
                      <p:nvPr/>
                    </p:nvSpPr>
                    <p:spPr>
                      <a:xfrm>
                        <a:off x="2613819" y="1566541"/>
                        <a:ext cx="844523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0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Check Clearance</a:t>
                        </a:r>
                        <a:endParaRPr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9" name="Shape 179"/>
                      <p:cNvSpPr/>
                      <p:nvPr/>
                    </p:nvSpPr>
                    <p:spPr>
                      <a:xfrm>
                        <a:off x="1423428" y="2077871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0" name="Shape 180"/>
                      <p:cNvSpPr txBox="1"/>
                      <p:nvPr/>
                    </p:nvSpPr>
                    <p:spPr>
                      <a:xfrm>
                        <a:off x="1453313" y="2114668"/>
                        <a:ext cx="844523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0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Customer Support</a:t>
                        </a:r>
                        <a:endParaRPr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1" name="Shape 181"/>
                      <p:cNvSpPr/>
                      <p:nvPr/>
                    </p:nvSpPr>
                    <p:spPr>
                      <a:xfrm>
                        <a:off x="236466" y="1561634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2" name="Shape 182"/>
                      <p:cNvSpPr txBox="1"/>
                      <p:nvPr/>
                    </p:nvSpPr>
                    <p:spPr>
                      <a:xfrm>
                        <a:off x="258137" y="1583306"/>
                        <a:ext cx="844523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0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Lack of Resources</a:t>
                        </a:r>
                        <a:endParaRPr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3" name="Shape 183"/>
                      <p:cNvSpPr/>
                      <p:nvPr/>
                    </p:nvSpPr>
                    <p:spPr>
                      <a:xfrm>
                        <a:off x="236466" y="521510"/>
                        <a:ext cx="887865" cy="443932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4" name="Shape 184"/>
                      <p:cNvSpPr txBox="1"/>
                      <p:nvPr/>
                    </p:nvSpPr>
                    <p:spPr>
                      <a:xfrm>
                        <a:off x="224155" y="551545"/>
                        <a:ext cx="955832" cy="400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34275" tIns="34275" rIns="342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900"/>
                          <a:buFont typeface="Calibri"/>
                          <a:buNone/>
                        </a:pPr>
                        <a:r>
                          <a:rPr lang="en-US" sz="900" b="0" i="0" u="none" strike="noStrike" cap="none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Waiting Time</a:t>
                        </a:r>
                        <a:endParaRPr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85" name="Shape 185"/>
                  <p:cNvSpPr/>
                  <p:nvPr/>
                </p:nvSpPr>
                <p:spPr>
                  <a:xfrm>
                    <a:off x="4028120" y="3105108"/>
                    <a:ext cx="599228" cy="366949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Shape 186"/>
                  <p:cNvSpPr txBox="1"/>
                  <p:nvPr/>
                </p:nvSpPr>
                <p:spPr>
                  <a:xfrm>
                    <a:off x="1474281" y="1444611"/>
                    <a:ext cx="2201618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Current Situation</a:t>
                    </a:r>
                    <a:endParaRPr sz="20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87" name="Shape 187"/>
                  <p:cNvGrpSpPr/>
                  <p:nvPr/>
                </p:nvGrpSpPr>
                <p:grpSpPr>
                  <a:xfrm>
                    <a:off x="4730117" y="1444611"/>
                    <a:ext cx="2413543" cy="3023218"/>
                    <a:chOff x="5031061" y="1444611"/>
                    <a:chExt cx="2413543" cy="3023218"/>
                  </a:xfrm>
                </p:grpSpPr>
                <p:pic>
                  <p:nvPicPr>
                    <p:cNvPr id="188" name="Shape 188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/>
                    <a:stretch/>
                  </p:blipFill>
                  <p:spPr>
                    <a:xfrm>
                      <a:off x="5043850" y="2746475"/>
                      <a:ext cx="2400754" cy="13768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189" name="Shape 189"/>
                    <p:cNvSpPr/>
                    <p:nvPr/>
                  </p:nvSpPr>
                  <p:spPr>
                    <a:xfrm>
                      <a:off x="5078575" y="2199190"/>
                      <a:ext cx="2259775" cy="2268639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" name="Shape 190"/>
                    <p:cNvSpPr txBox="1"/>
                    <p:nvPr/>
                  </p:nvSpPr>
                  <p:spPr>
                    <a:xfrm>
                      <a:off x="5031061" y="1444611"/>
                      <a:ext cx="2201618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Proposed Solution</a:t>
                      </a:r>
                      <a:endParaRPr sz="20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91" name="Shape 191"/>
                  <p:cNvSpPr txBox="1"/>
                  <p:nvPr/>
                </p:nvSpPr>
                <p:spPr>
                  <a:xfrm>
                    <a:off x="8009377" y="1444611"/>
                    <a:ext cx="2201618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Desired Situation</a:t>
                    </a:r>
                    <a:endParaRPr sz="20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" name="Shape 192"/>
                  <p:cNvSpPr/>
                  <p:nvPr/>
                </p:nvSpPr>
                <p:spPr>
                  <a:xfrm>
                    <a:off x="7230958" y="3105108"/>
                    <a:ext cx="599228" cy="366949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93" name="Shape 193"/>
                  <p:cNvGrpSpPr/>
                  <p:nvPr/>
                </p:nvGrpSpPr>
                <p:grpSpPr>
                  <a:xfrm>
                    <a:off x="7959118" y="2023294"/>
                    <a:ext cx="2687646" cy="2562999"/>
                    <a:chOff x="238088" y="-5084"/>
                    <a:chExt cx="2687646" cy="2562999"/>
                  </a:xfrm>
                </p:grpSpPr>
                <p:sp>
                  <p:nvSpPr>
                    <p:cNvPr id="194" name="Shape 194"/>
                    <p:cNvSpPr/>
                    <p:nvPr/>
                  </p:nvSpPr>
                  <p:spPr>
                    <a:xfrm>
                      <a:off x="300412" y="-5084"/>
                      <a:ext cx="2562999" cy="2562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000" h="120000" extrusionOk="0">
                          <a:moveTo>
                            <a:pt x="73618" y="5071"/>
                          </a:moveTo>
                          <a:lnTo>
                            <a:pt x="73618" y="5071"/>
                          </a:lnTo>
                          <a:cubicBezTo>
                            <a:pt x="99925" y="11593"/>
                            <a:pt x="117914" y="35851"/>
                            <a:pt x="116517" y="62918"/>
                          </a:cubicBezTo>
                          <a:cubicBezTo>
                            <a:pt x="115119" y="89986"/>
                            <a:pt x="94727" y="112262"/>
                            <a:pt x="67888" y="116040"/>
                          </a:cubicBezTo>
                          <a:cubicBezTo>
                            <a:pt x="41049" y="119817"/>
                            <a:pt x="15300" y="104036"/>
                            <a:pt x="6485" y="78406"/>
                          </a:cubicBezTo>
                          <a:cubicBezTo>
                            <a:pt x="-2330" y="52776"/>
                            <a:pt x="8264" y="24494"/>
                            <a:pt x="31749" y="10964"/>
                          </a:cubicBezTo>
                          <a:lnTo>
                            <a:pt x="30312" y="7887"/>
                          </a:lnTo>
                          <a:lnTo>
                            <a:pt x="37396" y="11590"/>
                          </a:lnTo>
                          <a:lnTo>
                            <a:pt x="35873" y="19798"/>
                          </a:lnTo>
                          <a:lnTo>
                            <a:pt x="34437" y="16722"/>
                          </a:lnTo>
                          <a:lnTo>
                            <a:pt x="34437" y="16722"/>
                          </a:lnTo>
                          <a:cubicBezTo>
                            <a:pt x="13755" y="28939"/>
                            <a:pt x="4607" y="54082"/>
                            <a:pt x="12604" y="76733"/>
                          </a:cubicBezTo>
                          <a:cubicBezTo>
                            <a:pt x="20601" y="99384"/>
                            <a:pt x="43507" y="113211"/>
                            <a:pt x="67275" y="109734"/>
                          </a:cubicBezTo>
                          <a:cubicBezTo>
                            <a:pt x="91043" y="106257"/>
                            <a:pt x="109029" y="86448"/>
                            <a:pt x="110203" y="62456"/>
                          </a:cubicBezTo>
                          <a:cubicBezTo>
                            <a:pt x="111377" y="38464"/>
                            <a:pt x="95410" y="16994"/>
                            <a:pt x="72095" y="11214"/>
                          </a:cubicBezTo>
                          <a:close/>
                        </a:path>
                      </a:pathLst>
                    </a:custGeom>
                    <a:solidFill>
                      <a:srgbClr val="AFABA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5" name="Shape 195"/>
                    <p:cNvSpPr/>
                    <p:nvPr/>
                  </p:nvSpPr>
                  <p:spPr>
                    <a:xfrm>
                      <a:off x="1138544" y="431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6" name="Shape 196"/>
                    <p:cNvSpPr txBox="1"/>
                    <p:nvPr/>
                  </p:nvSpPr>
                  <p:spPr>
                    <a:xfrm>
                      <a:off x="1160187" y="22074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Satisfaction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" name="Shape 197"/>
                    <p:cNvSpPr/>
                    <p:nvPr/>
                  </p:nvSpPr>
                  <p:spPr>
                    <a:xfrm>
                      <a:off x="1999195" y="516731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" name="Shape 198"/>
                    <p:cNvSpPr txBox="1"/>
                    <p:nvPr/>
                  </p:nvSpPr>
                  <p:spPr>
                    <a:xfrm>
                      <a:off x="2020838" y="538374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 market reach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" name="Shape 199"/>
                    <p:cNvSpPr/>
                    <p:nvPr/>
                  </p:nvSpPr>
                  <p:spPr>
                    <a:xfrm>
                      <a:off x="2038999" y="1560066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0" name="Shape 200"/>
                    <p:cNvSpPr txBox="1"/>
                    <p:nvPr/>
                  </p:nvSpPr>
                  <p:spPr>
                    <a:xfrm>
                      <a:off x="2060642" y="1581709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Market share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1" name="Shape 201"/>
                    <p:cNvSpPr/>
                    <p:nvPr/>
                  </p:nvSpPr>
                  <p:spPr>
                    <a:xfrm>
                      <a:off x="1138544" y="2079944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2" name="Shape 202"/>
                    <p:cNvSpPr txBox="1"/>
                    <p:nvPr/>
                  </p:nvSpPr>
                  <p:spPr>
                    <a:xfrm>
                      <a:off x="1160187" y="2101587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Infrastructure cost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3" name="Shape 203"/>
                    <p:cNvSpPr/>
                    <p:nvPr/>
                  </p:nvSpPr>
                  <p:spPr>
                    <a:xfrm>
                      <a:off x="238088" y="1560066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4" name="Shape 204"/>
                    <p:cNvSpPr txBox="1"/>
                    <p:nvPr/>
                  </p:nvSpPr>
                  <p:spPr>
                    <a:xfrm>
                      <a:off x="259731" y="1581709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Resource Optimization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" name="Shape 205"/>
                    <p:cNvSpPr/>
                    <p:nvPr/>
                  </p:nvSpPr>
                  <p:spPr>
                    <a:xfrm>
                      <a:off x="238088" y="520309"/>
                      <a:ext cx="886735" cy="4433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6" name="Shape 206"/>
                    <p:cNvSpPr txBox="1"/>
                    <p:nvPr/>
                  </p:nvSpPr>
                  <p:spPr>
                    <a:xfrm>
                      <a:off x="259731" y="541952"/>
                      <a:ext cx="843449" cy="4000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34275" tIns="34275" rIns="342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 x 7 Customer Support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207" name="Shape 207"/>
                <p:cNvSpPr txBox="1"/>
                <p:nvPr/>
              </p:nvSpPr>
              <p:spPr>
                <a:xfrm>
                  <a:off x="5426067" y="2359506"/>
                  <a:ext cx="1338387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Advanced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Analytics</a:t>
                  </a:r>
                  <a:endParaRPr sz="16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208" name="Shape 2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31118" y="2455323"/>
              <a:ext cx="682871" cy="733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Shape 209"/>
          <p:cNvSpPr txBox="1"/>
          <p:nvPr/>
        </p:nvSpPr>
        <p:spPr>
          <a:xfrm>
            <a:off x="1365813" y="4479402"/>
            <a:ext cx="283191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resources and timely processing customer requests is the biggest issue that bank is facing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Business Case and Proposed Solution</a:t>
            </a:r>
            <a:endParaRPr sz="2400" b="1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4699021" y="4479402"/>
            <a:ext cx="283191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 an advanced analytical solution with which all bank related activities can be conducted remotely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7994270" y="4479402"/>
            <a:ext cx="283191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work load on bank employees and help to reduce infrastructure cost. Optimize available resources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276EC-1F38-4312-97B6-618C2D619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218" name="Shape 218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Shape 220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Basic Theory</a:t>
            </a:r>
            <a:endParaRPr sz="2400" b="1" i="0" u="none" strike="noStrike" cap="none">
              <a:solidFill>
                <a:srgbClr val="3249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093371" y="1894262"/>
            <a:ext cx="2338735" cy="34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 Vector Machine (SVM)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34" y="2607715"/>
            <a:ext cx="2201266" cy="20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6777" y="2607715"/>
            <a:ext cx="2373310" cy="20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9105" y="2607715"/>
            <a:ext cx="2177774" cy="204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1441" y="2603229"/>
            <a:ext cx="2312165" cy="204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8371921" y="1211399"/>
            <a:ext cx="2671684" cy="565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Multi-layer Perceptron Neural Network (MLP)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4631956" y="1895578"/>
            <a:ext cx="237331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K-Nearest Neighbor (KNN)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31440" y="1997613"/>
            <a:ext cx="2312165" cy="36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6E403-7DF4-4BEB-BA5A-CB1B89148E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Shape 233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234" name="Shape 234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>
              <a:noFill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Shape 236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Data Transformation and Upload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1358551" y="1109825"/>
            <a:ext cx="2022000" cy="51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967583" y="1109822"/>
            <a:ext cx="8086883" cy="50793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MNIST Dataset-Modified and constructed  from a scanned document dataset available from National Institute of Standards and Technology(NIST)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3790921" y="2186609"/>
            <a:ext cx="2012754" cy="2194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image of the loaded dataset had the following attributes: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Dimensions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-28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 Pixels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Color: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Background-Black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Foreground-White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895115" y="3198051"/>
            <a:ext cx="412378" cy="3895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6415974" y="2186609"/>
            <a:ext cx="1983586" cy="2194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image was flattened to produce a vector of 784 pixels.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vector is fed as input to the 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8549814" y="3207146"/>
            <a:ext cx="369808" cy="3798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321716" y="2216426"/>
            <a:ext cx="2002819" cy="2194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 were loaded from libraries like tensorflow.tutorials and scikit-learn that host image samples of MNIST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370770" y="3188111"/>
            <a:ext cx="425695" cy="3988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9070159" y="2186609"/>
            <a:ext cx="1983586" cy="2194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SVM/KNN Model: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sample-1212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sample-450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Networks: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size-60000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sample-10000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6907" y="4611051"/>
            <a:ext cx="1480932" cy="12660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813" y="4549834"/>
            <a:ext cx="1812995" cy="133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30" y="4925910"/>
            <a:ext cx="1969711" cy="645057"/>
          </a:xfrm>
          <a:prstGeom prst="rect">
            <a:avLst/>
          </a:prstGeom>
          <a:solidFill>
            <a:srgbClr val="AEAB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5330" y="4688076"/>
            <a:ext cx="1969711" cy="2378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Shape 250" descr="Image result for handwritten digit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27284" y="5183681"/>
            <a:ext cx="721578" cy="47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 descr="Image result for handwritten digit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5689" y="4810286"/>
            <a:ext cx="1188275" cy="8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9161599" y="4587783"/>
            <a:ext cx="1188275" cy="22250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95C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 b="0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0427284" y="5033161"/>
            <a:ext cx="728844" cy="1505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95C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32495C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1800" b="0" i="0" u="none" strike="noStrike" cap="none">
              <a:solidFill>
                <a:srgbClr val="3249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781727" y="1737590"/>
            <a:ext cx="2021948" cy="38296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415974" y="1726771"/>
            <a:ext cx="1983586" cy="4117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Flattened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321716" y="1787845"/>
            <a:ext cx="2002819" cy="3657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Loading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9070159" y="1723203"/>
            <a:ext cx="1983586" cy="4117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Train/Test Samples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6ED50-A32B-44AB-B08D-86D579362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Shape 262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263" name="Shape 263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Shape 265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K-Nearest Neighbor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96" y="2145016"/>
            <a:ext cx="2897104" cy="25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3441" y="2952426"/>
            <a:ext cx="2889631" cy="269114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5138156" y="1756287"/>
            <a:ext cx="2907044" cy="38762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 when K=1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223441" y="2564800"/>
            <a:ext cx="2889631" cy="38762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 when K=3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910493" y="1756287"/>
            <a:ext cx="2464904" cy="387626"/>
          </a:xfrm>
          <a:prstGeom prst="rect">
            <a:avLst/>
          </a:prstGeom>
          <a:noFill/>
          <a:ln w="9525" cap="flat" cmpd="sng">
            <a:solidFill>
              <a:srgbClr val="F5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 distance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351128" y="2331444"/>
            <a:ext cx="2464904" cy="387626"/>
          </a:xfrm>
          <a:prstGeom prst="rect">
            <a:avLst/>
          </a:prstGeom>
          <a:noFill/>
          <a:ln w="9525" cap="flat" cmpd="sng">
            <a:solidFill>
              <a:srgbClr val="F5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F5F4F4"/>
                </a:solidFill>
                <a:latin typeface="Calibri"/>
                <a:ea typeface="Calibri"/>
                <a:cs typeface="Calibri"/>
                <a:sym typeface="Calibri"/>
              </a:rPr>
              <a:t>Select the value of K</a:t>
            </a:r>
            <a:endParaRPr sz="1400" b="0" i="0" u="none" strike="noStrike" cap="none">
              <a:solidFill>
                <a:srgbClr val="F5F4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821580" y="2906600"/>
            <a:ext cx="2706755" cy="387626"/>
          </a:xfrm>
          <a:prstGeom prst="rect">
            <a:avLst/>
          </a:prstGeom>
          <a:noFill/>
          <a:ln w="9525" cap="flat" cmpd="sng">
            <a:solidFill>
              <a:srgbClr val="F5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5F4F4"/>
                </a:solidFill>
                <a:latin typeface="Calibri"/>
                <a:ea typeface="Calibri"/>
                <a:cs typeface="Calibri"/>
                <a:sym typeface="Calibri"/>
              </a:rPr>
              <a:t>Identify nearest neighbors</a:t>
            </a:r>
            <a:endParaRPr sz="1400" b="0" i="0" u="none" strike="noStrike" cap="none">
              <a:solidFill>
                <a:srgbClr val="F5F4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2467620" y="3460848"/>
            <a:ext cx="2557669" cy="387626"/>
          </a:xfrm>
          <a:prstGeom prst="rect">
            <a:avLst/>
          </a:prstGeom>
          <a:noFill/>
          <a:ln w="9525" cap="flat" cmpd="sng">
            <a:solidFill>
              <a:srgbClr val="F5F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majority class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4814" y="4015096"/>
            <a:ext cx="2706755" cy="186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2382292" y="917110"/>
            <a:ext cx="8730780" cy="743862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K-Nearest Neighbor is a supervised classification technique which predicts the class of a new observation by picking the k closest data points to the new observation and then allocating the most common class among these observations to the new observation.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34492" y="897230"/>
            <a:ext cx="1371828" cy="761163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0F2EE-9806-439E-A39D-C61BAAB24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Shape 281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282" name="Shape 282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K-Nearest Neighbor Statistical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351" y="2086975"/>
            <a:ext cx="3683062" cy="235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1333961" y="4976217"/>
            <a:ext cx="9366848" cy="90616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the final output we find that the digit “1” has the highest misclassification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 “0”, “2”, “6”, “7” have highest classification accuracy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model accuracy is 98%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69" y="2136714"/>
            <a:ext cx="2819400" cy="733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5575" y="2119000"/>
            <a:ext cx="2538800" cy="1162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1774" y="3429000"/>
            <a:ext cx="2538797" cy="101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0" name="Shape 290"/>
          <p:cNvGrpSpPr/>
          <p:nvPr/>
        </p:nvGrpSpPr>
        <p:grpSpPr>
          <a:xfrm>
            <a:off x="903403" y="1153339"/>
            <a:ext cx="10114636" cy="398600"/>
            <a:chOff x="2453" y="0"/>
            <a:chExt cx="10114636" cy="398600"/>
          </a:xfrm>
        </p:grpSpPr>
        <p:sp>
          <p:nvSpPr>
            <p:cNvPr id="291" name="Shape 291"/>
            <p:cNvSpPr/>
            <p:nvPr/>
          </p:nvSpPr>
          <p:spPr>
            <a:xfrm>
              <a:off x="2453" y="0"/>
              <a:ext cx="3834821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201753" y="0"/>
              <a:ext cx="3436221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Building the Model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479214" y="0"/>
              <a:ext cx="3580598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3678514" y="0"/>
              <a:ext cx="3181998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536491" y="0"/>
              <a:ext cx="3580598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 txBox="1"/>
            <p:nvPr/>
          </p:nvSpPr>
          <p:spPr>
            <a:xfrm>
              <a:off x="6735791" y="0"/>
              <a:ext cx="3181998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Prediction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7" name="Shape 2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51226" y="2983150"/>
            <a:ext cx="1977846" cy="906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169" y="3996356"/>
            <a:ext cx="2867025" cy="3400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35DBF-662F-4D44-A125-158BB1F8C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Shape 303"/>
          <p:cNvGrpSpPr/>
          <p:nvPr/>
        </p:nvGrpSpPr>
        <p:grpSpPr>
          <a:xfrm>
            <a:off x="864524" y="818803"/>
            <a:ext cx="10357658" cy="5220393"/>
            <a:chOff x="864524" y="781396"/>
            <a:chExt cx="10357658" cy="5220393"/>
          </a:xfrm>
        </p:grpSpPr>
        <p:sp>
          <p:nvSpPr>
            <p:cNvPr id="304" name="Shape 304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Shape 306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Support Vector Machine Overview</a:t>
            </a:r>
            <a:endParaRPr sz="3200" b="1" i="0" u="none" strike="noStrike" cap="none">
              <a:solidFill>
                <a:srgbClr val="3249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2382292" y="917110"/>
            <a:ext cx="8730780" cy="743862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Support Vector Machine is a supervised classification technique that constructs a optimal hyperplane to perfectly separate the training observations according to their class labels and a new observation is classified on the basis of which side of the hyperplane it belongs.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934492" y="897230"/>
            <a:ext cx="1371828" cy="761163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946637" y="4835874"/>
            <a:ext cx="3309731" cy="387626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optimal hyperplane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179" y="3991952"/>
            <a:ext cx="2408458" cy="1986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368" y="4021768"/>
            <a:ext cx="2245968" cy="19860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Shape 312"/>
          <p:cNvSpPr/>
          <p:nvPr/>
        </p:nvSpPr>
        <p:spPr>
          <a:xfrm>
            <a:off x="1064015" y="1783344"/>
            <a:ext cx="3184139" cy="248478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Kernel</a:t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834" y="2161536"/>
            <a:ext cx="1844922" cy="162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3017" y="2153917"/>
            <a:ext cx="1785354" cy="162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6054" y="2159638"/>
            <a:ext cx="3334889" cy="16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68626" y="2159638"/>
            <a:ext cx="2984651" cy="16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820647" y="2161221"/>
            <a:ext cx="993913" cy="10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2706758" y="2152728"/>
            <a:ext cx="993913" cy="10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Non-linear</a:t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711639" y="1803317"/>
            <a:ext cx="3184139" cy="248478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Gamma Value</a:t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8173678" y="1823323"/>
            <a:ext cx="2979599" cy="270232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Value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742F8-9BD5-4948-87B2-3C4BFC94E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Shape 325"/>
          <p:cNvGrpSpPr/>
          <p:nvPr/>
        </p:nvGrpSpPr>
        <p:grpSpPr>
          <a:xfrm>
            <a:off x="864524" y="831539"/>
            <a:ext cx="10357658" cy="5220393"/>
            <a:chOff x="864524" y="781396"/>
            <a:chExt cx="10357658" cy="5220393"/>
          </a:xfrm>
        </p:grpSpPr>
        <p:sp>
          <p:nvSpPr>
            <p:cNvPr id="326" name="Shape 326"/>
            <p:cNvSpPr/>
            <p:nvPr/>
          </p:nvSpPr>
          <p:spPr>
            <a:xfrm>
              <a:off x="864524" y="781396"/>
              <a:ext cx="10357658" cy="5220393"/>
            </a:xfrm>
            <a:prstGeom prst="rect">
              <a:avLst/>
            </a:prstGeom>
            <a:solidFill>
              <a:srgbClr val="32495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92100" dist="317500" dir="5400000" sx="105999" sy="105999" algn="t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7890642" y="1567610"/>
              <a:ext cx="3163824" cy="2523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10000" y="0"/>
                  </a:moveTo>
                  <a:close/>
                </a:path>
                <a:path w="120000" h="120000" fill="none" extrusionOk="0">
                  <a:moveTo>
                    <a:pt x="-10000" y="22500"/>
                  </a:moveTo>
                  <a:lnTo>
                    <a:pt x="-46000" y="135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Shape 328"/>
          <p:cNvSpPr txBox="1"/>
          <p:nvPr/>
        </p:nvSpPr>
        <p:spPr>
          <a:xfrm>
            <a:off x="864524" y="246764"/>
            <a:ext cx="1035765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200" b="1">
                <a:solidFill>
                  <a:srgbClr val="32495C"/>
                </a:solidFill>
              </a:rPr>
              <a:t>upport Vector Machine</a:t>
            </a:r>
            <a:r>
              <a:rPr lang="en-US" sz="3200" b="1" i="0" u="none" strike="noStrike" cap="none">
                <a:solidFill>
                  <a:srgbClr val="32495C"/>
                </a:solidFill>
                <a:latin typeface="Arial"/>
                <a:ea typeface="Arial"/>
                <a:cs typeface="Arial"/>
                <a:sym typeface="Arial"/>
              </a:rPr>
              <a:t> Statistical 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1333961" y="4976217"/>
            <a:ext cx="9366848" cy="90616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the final output we find that the digit “8” has the lowest precision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 “0”, “1”, “2”, “4”, “6” have highest classification accuracy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 model accuracy is 99%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81" y="2117603"/>
            <a:ext cx="2819400" cy="733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31" name="Shape 331"/>
          <p:cNvGrpSpPr/>
          <p:nvPr/>
        </p:nvGrpSpPr>
        <p:grpSpPr>
          <a:xfrm>
            <a:off x="903403" y="1153339"/>
            <a:ext cx="10114636" cy="398600"/>
            <a:chOff x="2453" y="0"/>
            <a:chExt cx="10114636" cy="398600"/>
          </a:xfrm>
        </p:grpSpPr>
        <p:sp>
          <p:nvSpPr>
            <p:cNvPr id="332" name="Shape 332"/>
            <p:cNvSpPr/>
            <p:nvPr/>
          </p:nvSpPr>
          <p:spPr>
            <a:xfrm>
              <a:off x="2453" y="0"/>
              <a:ext cx="3834821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201753" y="0"/>
              <a:ext cx="3436221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Building the Model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479214" y="0"/>
              <a:ext cx="3580598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3678514" y="0"/>
              <a:ext cx="3181998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536491" y="0"/>
              <a:ext cx="3580598" cy="3986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5400" cap="flat" cmpd="sng">
              <a:solidFill>
                <a:srgbClr val="3D4B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6735791" y="0"/>
              <a:ext cx="3181998" cy="3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00" tIns="33325" rIns="33325" bIns="3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Prediction</a:t>
              </a:r>
              <a:endPara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68" y="4135136"/>
            <a:ext cx="2819401" cy="4486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8300" y="2117600"/>
            <a:ext cx="3890925" cy="251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1725" y="2117600"/>
            <a:ext cx="2341900" cy="24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41" name="Shape 341"/>
          <p:cNvGraphicFramePr/>
          <p:nvPr/>
        </p:nvGraphicFramePr>
        <p:xfrm>
          <a:off x="1429750" y="3056225"/>
          <a:ext cx="1645800" cy="792420"/>
        </p:xfrm>
        <a:graphic>
          <a:graphicData uri="http://schemas.openxmlformats.org/drawingml/2006/table">
            <a:tbl>
              <a:tblPr>
                <a:noFill/>
                <a:tableStyleId>{ABC6AB72-A319-4E74-A069-875E8908A61A}</a:tableStyleId>
              </a:tblPr>
              <a:tblGrid>
                <a:gridCol w="8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4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gamma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4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1.0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55524-0889-483A-AD20-EEFCF1504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1139</Words>
  <Application>Microsoft Office PowerPoint</Application>
  <PresentationFormat>Widescreen</PresentationFormat>
  <Paragraphs>358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kriti</cp:lastModifiedBy>
  <cp:revision>3</cp:revision>
  <dcterms:modified xsi:type="dcterms:W3CDTF">2018-02-28T21:12:51Z</dcterms:modified>
</cp:coreProperties>
</file>